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5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 type="screen16x9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9">
          <p15:clr>
            <a:srgbClr val="A4A3A4"/>
          </p15:clr>
        </p15:guide>
        <p15:guide id="2" pos="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155697"/>
    <a:srgbClr val="83C55B"/>
    <a:srgbClr val="000000"/>
    <a:srgbClr val="D0E6CF"/>
    <a:srgbClr val="0096C8"/>
    <a:srgbClr val="0092D4"/>
    <a:srgbClr val="00A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5" autoAdjust="0"/>
    <p:restoredTop sz="92842" autoAdjust="0"/>
  </p:normalViewPr>
  <p:slideViewPr>
    <p:cSldViewPr snapToGrid="0" showGuides="1">
      <p:cViewPr varScale="1">
        <p:scale>
          <a:sx n="153" d="100"/>
          <a:sy n="153" d="100"/>
        </p:scale>
        <p:origin x="88" y="164"/>
      </p:cViewPr>
      <p:guideLst>
        <p:guide orient="horz" pos="2749"/>
        <p:guide pos="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openxmlformats.org/officeDocument/2006/relationships/customXml" Target="../customXml/item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5F691-4DA6-4E7E-88E0-0B0E5F6DDD4C}" type="datetimeFigureOut">
              <a:rPr lang="sv-SE" smtClean="0"/>
              <a:t>2023-05-11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CB7F7-2DE7-442F-B621-87F2D8E04F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574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 för 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12"/>
          <p:cNvSpPr txBox="1">
            <a:spLocks/>
          </p:cNvSpPr>
          <p:nvPr userDrawn="1"/>
        </p:nvSpPr>
        <p:spPr>
          <a:xfrm>
            <a:off x="1046759" y="1884385"/>
            <a:ext cx="3551646" cy="1027480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sv-SE" sz="1400" b="1" kern="0" dirty="0" smtClean="0">
                <a:solidFill>
                  <a:srgbClr val="155697"/>
                </a:solidFill>
              </a:rPr>
              <a:t>Skapa ny sida</a:t>
            </a:r>
          </a:p>
          <a:p>
            <a:pPr marL="285750" indent="-285750">
              <a:spcBef>
                <a:spcPts val="160"/>
              </a:spcBef>
            </a:pPr>
            <a:r>
              <a:rPr lang="sv-SE" sz="1200" b="0" u="none" kern="0" dirty="0" smtClean="0"/>
              <a:t>I menyn </a:t>
            </a:r>
            <a:r>
              <a:rPr lang="sv-SE" sz="1200" b="1" u="none" kern="0" dirty="0" smtClean="0"/>
              <a:t>Start</a:t>
            </a:r>
            <a:r>
              <a:rPr lang="sv-SE" sz="1200" b="1" u="none" kern="0" baseline="0" dirty="0" smtClean="0"/>
              <a:t> </a:t>
            </a:r>
            <a:r>
              <a:rPr lang="sv-SE" sz="1200" b="0" u="none" kern="0" baseline="0" dirty="0" smtClean="0"/>
              <a:t>hittar du</a:t>
            </a:r>
            <a:r>
              <a:rPr lang="sv-SE" sz="1200" b="1" u="none" kern="0" baseline="0" dirty="0" smtClean="0"/>
              <a:t> </a:t>
            </a:r>
            <a:r>
              <a:rPr lang="sv-SE" sz="1200" b="0" i="1" u="none" kern="0" baseline="0" dirty="0" smtClean="0"/>
              <a:t>Ny bild</a:t>
            </a:r>
            <a:r>
              <a:rPr lang="sv-SE" sz="1200" b="0" u="none" kern="0" baseline="0" dirty="0" smtClean="0"/>
              <a:t>.</a:t>
            </a:r>
            <a:r>
              <a:rPr lang="sv-SE" sz="1200" b="0" u="none" kern="0" dirty="0" smtClean="0"/>
              <a:t> </a:t>
            </a:r>
          </a:p>
          <a:p>
            <a:pPr marL="285750" indent="-285750">
              <a:spcBef>
                <a:spcPts val="160"/>
              </a:spcBef>
            </a:pPr>
            <a:r>
              <a:rPr lang="sv-SE" sz="1200" i="0" u="none" kern="0" dirty="0" smtClean="0"/>
              <a:t>Klicka på pilen</a:t>
            </a:r>
            <a:r>
              <a:rPr lang="sv-SE" sz="1200" i="0" u="none" kern="0" baseline="0" dirty="0" smtClean="0"/>
              <a:t> och välj den </a:t>
            </a:r>
            <a:r>
              <a:rPr lang="sv-SE" sz="1200" i="0" u="none" kern="0" baseline="0" dirty="0" err="1" smtClean="0"/>
              <a:t>sidmall</a:t>
            </a:r>
            <a:r>
              <a:rPr lang="sv-SE" sz="1200" i="0" u="none" kern="0" baseline="0" dirty="0" smtClean="0"/>
              <a:t> du behöver.</a:t>
            </a:r>
            <a:endParaRPr lang="sv-SE" sz="1400" i="0" u="none" kern="0" baseline="0" dirty="0" smtClean="0"/>
          </a:p>
          <a:p>
            <a:endParaRPr lang="sv-SE" sz="1400" i="0" u="none" kern="0" baseline="0" dirty="0" smtClean="0"/>
          </a:p>
          <a:p>
            <a:endParaRPr lang="sv-SE" sz="1400" i="0" u="none" kern="0" baseline="0" dirty="0" smtClean="0"/>
          </a:p>
          <a:p>
            <a:endParaRPr lang="sv-SE" sz="1400" i="0" u="none" kern="0" baseline="0" dirty="0" smtClean="0"/>
          </a:p>
          <a:p>
            <a:pPr marL="228600" marR="0" indent="-228600" algn="l" defTabSz="762000" rtl="0" eaLnBrk="1" fontAlgn="base" latinLnBrk="0" hangingPunct="1">
              <a:lnSpc>
                <a:spcPct val="100000"/>
              </a:lnSpc>
              <a:spcBef>
                <a:spcPts val="160"/>
              </a:spcBef>
              <a:spcAft>
                <a:spcPct val="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pPr>
            <a:endParaRPr lang="sv-SE" sz="1200" kern="0" dirty="0" smtClean="0"/>
          </a:p>
          <a:p>
            <a:pPr marL="0" indent="0">
              <a:buNone/>
            </a:pPr>
            <a:endParaRPr lang="sv-SE" sz="1200" kern="0" dirty="0" smtClean="0"/>
          </a:p>
          <a:p>
            <a:pPr marL="0" indent="0">
              <a:buNone/>
            </a:pPr>
            <a:endParaRPr lang="sv-SE" sz="1200" kern="0" dirty="0" smtClean="0"/>
          </a:p>
          <a:p>
            <a:pPr marL="0" indent="0">
              <a:buNone/>
            </a:pPr>
            <a:endParaRPr lang="sv-SE" sz="1200" kern="0" dirty="0" smtClean="0"/>
          </a:p>
          <a:p>
            <a:pPr marL="0" indent="0">
              <a:buNone/>
            </a:pPr>
            <a:endParaRPr lang="sv-SE" sz="1200" kern="0" dirty="0"/>
          </a:p>
          <a:p>
            <a:endParaRPr lang="sv-SE" sz="1400" kern="0" dirty="0" smtClean="0"/>
          </a:p>
        </p:txBody>
      </p:sp>
      <p:sp>
        <p:nvSpPr>
          <p:cNvPr id="5" name="Rubrik 8"/>
          <p:cNvSpPr txBox="1">
            <a:spLocks/>
          </p:cNvSpPr>
          <p:nvPr userDrawn="1"/>
        </p:nvSpPr>
        <p:spPr>
          <a:xfrm>
            <a:off x="1034250" y="581288"/>
            <a:ext cx="5619750" cy="465534"/>
          </a:xfrm>
          <a:prstGeom prst="rect">
            <a:avLst/>
          </a:prstGeom>
        </p:spPr>
        <p:txBody>
          <a:bodyPr/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r>
              <a:rPr lang="sv-SE" kern="0" dirty="0" smtClean="0"/>
              <a:t>Våra nya mallar</a:t>
            </a:r>
            <a:endParaRPr lang="sv-SE" kern="0" dirty="0"/>
          </a:p>
        </p:txBody>
      </p:sp>
      <p:grpSp>
        <p:nvGrpSpPr>
          <p:cNvPr id="17" name="Grupp 16"/>
          <p:cNvGrpSpPr/>
          <p:nvPr userDrawn="1"/>
        </p:nvGrpSpPr>
        <p:grpSpPr>
          <a:xfrm>
            <a:off x="1153326" y="2947015"/>
            <a:ext cx="1761936" cy="992330"/>
            <a:chOff x="1545535" y="1656085"/>
            <a:chExt cx="1990725" cy="1085850"/>
          </a:xfrm>
        </p:grpSpPr>
        <p:pic>
          <p:nvPicPr>
            <p:cNvPr id="6" name="Bildobjekt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535" y="1656085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Ellips 1"/>
            <p:cNvSpPr/>
            <p:nvPr userDrawn="1"/>
          </p:nvSpPr>
          <p:spPr bwMode="auto">
            <a:xfrm>
              <a:off x="2647464" y="2404704"/>
              <a:ext cx="152380" cy="152380"/>
            </a:xfrm>
            <a:prstGeom prst="ellips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9" name="Grupp 48"/>
          <p:cNvGrpSpPr/>
          <p:nvPr userDrawn="1"/>
        </p:nvGrpSpPr>
        <p:grpSpPr>
          <a:xfrm>
            <a:off x="4584348" y="2911864"/>
            <a:ext cx="1761936" cy="999291"/>
            <a:chOff x="1563890" y="3912629"/>
            <a:chExt cx="1990725" cy="1085850"/>
          </a:xfrm>
        </p:grpSpPr>
        <p:pic>
          <p:nvPicPr>
            <p:cNvPr id="30" name="Bildobjekt 2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890" y="3912629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Rektangel 43"/>
            <p:cNvSpPr/>
            <p:nvPr userDrawn="1"/>
          </p:nvSpPr>
          <p:spPr bwMode="auto">
            <a:xfrm>
              <a:off x="2802016" y="4183582"/>
              <a:ext cx="736413" cy="21532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6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</p:grpSp>
      <p:sp>
        <p:nvSpPr>
          <p:cNvPr id="15" name="Rektangel 14"/>
          <p:cNvSpPr/>
          <p:nvPr userDrawn="1"/>
        </p:nvSpPr>
        <p:spPr>
          <a:xfrm>
            <a:off x="4501299" y="1884384"/>
            <a:ext cx="4572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sv-SE" sz="1400" b="1" kern="0" dirty="0" smtClean="0">
                <a:solidFill>
                  <a:srgbClr val="155697"/>
                </a:solidFill>
              </a:rPr>
              <a:t>Ändra mall på en befintlig sida</a:t>
            </a:r>
          </a:p>
          <a:p>
            <a:pPr marL="171450" indent="-171450">
              <a:spcBef>
                <a:spcPts val="160"/>
              </a:spcBef>
              <a:buFont typeface="Arial" panose="020B0604020202020204" pitchFamily="34" charset="0"/>
              <a:buChar char="•"/>
            </a:pPr>
            <a:r>
              <a:rPr lang="sv-SE" sz="1200" b="0" u="none" kern="0" dirty="0" smtClean="0"/>
              <a:t>Markera den sida i presentationen som du </a:t>
            </a:r>
            <a:br>
              <a:rPr lang="sv-SE" sz="1200" b="0" u="none" kern="0" dirty="0" smtClean="0"/>
            </a:br>
            <a:r>
              <a:rPr lang="sv-SE" sz="1200" b="0" u="none" kern="0" dirty="0" smtClean="0"/>
              <a:t>vill byta </a:t>
            </a:r>
            <a:r>
              <a:rPr lang="sv-SE" sz="1200" b="0" u="none" kern="0" dirty="0" err="1" smtClean="0"/>
              <a:t>sidmall</a:t>
            </a:r>
            <a:r>
              <a:rPr lang="sv-SE" sz="1200" b="0" u="none" kern="0" dirty="0" smtClean="0"/>
              <a:t> på. </a:t>
            </a:r>
          </a:p>
          <a:p>
            <a:pPr marL="171450" marR="0" indent="-171450" algn="l" defTabSz="762000" rtl="0" eaLnBrk="1" fontAlgn="base" latinLnBrk="0" hangingPunct="1">
              <a:lnSpc>
                <a:spcPct val="100000"/>
              </a:lnSpc>
              <a:spcBef>
                <a:spcPts val="16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b="0" u="none" kern="0" dirty="0" smtClean="0"/>
              <a:t>Gå</a:t>
            </a:r>
            <a:r>
              <a:rPr lang="sv-SE" sz="1200" b="0" u="none" kern="0" baseline="0" dirty="0" smtClean="0"/>
              <a:t> upp till menyn </a:t>
            </a:r>
            <a:r>
              <a:rPr lang="sv-SE" sz="1200" b="1" u="none" kern="0" dirty="0" smtClean="0"/>
              <a:t>Start</a:t>
            </a:r>
            <a:r>
              <a:rPr lang="sv-SE" sz="1200" b="1" u="none" kern="0" baseline="0" dirty="0" smtClean="0"/>
              <a:t> </a:t>
            </a:r>
            <a:r>
              <a:rPr lang="sv-SE" sz="1200" b="0" u="none" kern="0" baseline="0" dirty="0" smtClean="0"/>
              <a:t>och välj</a:t>
            </a:r>
            <a:r>
              <a:rPr lang="sv-SE" sz="1200" b="1" u="none" kern="0" baseline="0" dirty="0" smtClean="0"/>
              <a:t> </a:t>
            </a:r>
            <a:r>
              <a:rPr lang="sv-SE" sz="1200" b="0" i="1" u="none" kern="0" baseline="0" dirty="0" smtClean="0"/>
              <a:t>Layout</a:t>
            </a:r>
            <a:r>
              <a:rPr lang="sv-SE" sz="1200" b="0" u="none" kern="0" baseline="0" dirty="0" smtClean="0"/>
              <a:t>.</a:t>
            </a:r>
            <a:r>
              <a:rPr lang="sv-SE" sz="1200" b="0" u="none" kern="0" dirty="0" smtClean="0"/>
              <a:t> </a:t>
            </a:r>
          </a:p>
        </p:txBody>
      </p:sp>
      <p:sp>
        <p:nvSpPr>
          <p:cNvPr id="11" name="Platshållare för text 12"/>
          <p:cNvSpPr txBox="1">
            <a:spLocks/>
          </p:cNvSpPr>
          <p:nvPr userDrawn="1"/>
        </p:nvSpPr>
        <p:spPr>
          <a:xfrm>
            <a:off x="1051491" y="1139021"/>
            <a:ext cx="6419585" cy="691441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ts val="160"/>
              </a:spcBef>
              <a:buNone/>
            </a:pPr>
            <a:r>
              <a:rPr lang="sv-SE" sz="1200" b="1" i="0" u="none" kern="0" baseline="0" dirty="0" smtClean="0"/>
              <a:t>Det finns två gemensamma powerpointmallar för organisationen, en blå och en vit. Du hittar båda i VIS. Avsändaren är Region Norrbotten, oavsett vilken division vi tillhör. Använd de befintliga sidmallarna (layout) så långt det är möjligt.</a:t>
            </a:r>
            <a:endParaRPr lang="sv-SE" sz="1400" i="0" u="none" kern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85185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8467"/>
            <a:ext cx="9144000" cy="51519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13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Helbild med text ovanp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519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001" y="734616"/>
            <a:ext cx="3590925" cy="206573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36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3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428625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5800" y="1446610"/>
            <a:ext cx="7772400" cy="3086100"/>
          </a:xfrm>
          <a:prstGeom prst="rect">
            <a:avLst/>
          </a:prstGeom>
        </p:spPr>
        <p:txBody>
          <a:bodyPr/>
          <a:lstStyle>
            <a:lvl1pPr marL="81000" indent="-81000">
              <a:buSzPct val="100000"/>
              <a:buFont typeface="Arial" pitchFamily="34" charset="0"/>
              <a:buChar char="•"/>
              <a:defRPr/>
            </a:lvl1pPr>
            <a:lvl2pPr marL="270000" indent="-81000">
              <a:buSzPct val="80000"/>
              <a:buFont typeface="Arial" pitchFamily="34" charset="0"/>
              <a:buChar char="–"/>
              <a:defRPr/>
            </a:lvl2pPr>
            <a:lvl3pPr marL="540000" indent="-81000">
              <a:buSzPct val="85000"/>
              <a:buFont typeface="Arial" pitchFamily="34" charset="0"/>
              <a:buChar char="•"/>
              <a:defRPr/>
            </a:lvl3pPr>
            <a:lvl4pPr marL="810000" indent="-81000">
              <a:buSzPct val="75000"/>
              <a:buFont typeface="Arial" pitchFamily="34" charset="0"/>
              <a:buChar char="–"/>
              <a:defRPr/>
            </a:lvl4pPr>
            <a:lvl5pPr marL="1080000" indent="-81000">
              <a:buSzPct val="75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16688" y="4731544"/>
            <a:ext cx="1905000" cy="25598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BILD </a:t>
            </a:r>
            <a:fld id="{F2A8D4E4-FCCD-44B9-B1C3-F17194433B7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2138" y="4731544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2"/>
          </p:nvPr>
        </p:nvSpPr>
        <p:spPr>
          <a:xfrm>
            <a:off x="7885113" y="86916"/>
            <a:ext cx="1090612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5DA666B-5FAC-445D-93E0-5A462CD9A9D7}" type="datetimeFigureOut">
              <a:rPr lang="sv-SE"/>
              <a:pPr/>
              <a:t>2023-05-11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211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el &amp; presentat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319002" y="1084333"/>
            <a:ext cx="6497905" cy="1011503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1319002" y="2127489"/>
            <a:ext cx="6505997" cy="6885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9392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1592722" y="384370"/>
            <a:ext cx="5978095" cy="834016"/>
          </a:xfrm>
          <a:prstGeom prst="rect">
            <a:avLst/>
          </a:prstGeom>
        </p:spPr>
        <p:txBody>
          <a:bodyPr anchor="b" anchorCtr="0"/>
          <a:lstStyle>
            <a:lvl1pPr>
              <a:defRPr sz="2400" b="1" baseline="0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592722" y="1314954"/>
            <a:ext cx="5978096" cy="304908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4455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ra figur ell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134534" y="355600"/>
            <a:ext cx="6917266" cy="40084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3678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gu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5494493" y="439043"/>
            <a:ext cx="3197701" cy="607580"/>
          </a:xfrm>
          <a:prstGeom prst="rect">
            <a:avLst/>
          </a:prstGeom>
        </p:spPr>
        <p:txBody>
          <a:bodyPr anchor="b" anchorCtr="0"/>
          <a:lstStyle>
            <a:lvl1pPr>
              <a:defRPr sz="2000" b="1" baseline="0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sz="half" idx="1"/>
          </p:nvPr>
        </p:nvSpPr>
        <p:spPr>
          <a:xfrm>
            <a:off x="525982" y="440267"/>
            <a:ext cx="4879497" cy="39237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aseline="0">
                <a:latin typeface="+mn-lt"/>
              </a:defRPr>
            </a:lvl1pPr>
            <a:lvl2pPr marL="536575" indent="0">
              <a:buNone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5494492" y="1065562"/>
            <a:ext cx="3212538" cy="329847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101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F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495300" y="2585971"/>
            <a:ext cx="20097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1100" dirty="0" smtClean="0"/>
              <a:t>OBS! Om du behöver justera bilden inom ramen – dubbelklicka på bilden och välj verktyget ”Beskär” som dyker upp i menyn.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8500" y="258945"/>
            <a:ext cx="5295900" cy="825388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857500" cy="5143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3234389" y="1168401"/>
            <a:ext cx="5300190" cy="3195638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5769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2448" y="348300"/>
            <a:ext cx="7550022" cy="74266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83211" y="1257840"/>
            <a:ext cx="3557174" cy="309439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4434107" y="1284703"/>
            <a:ext cx="22878" cy="305677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rgbClr val="6A6C6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4665297" y="1257840"/>
            <a:ext cx="3557174" cy="309439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931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Jämför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2448" y="247552"/>
            <a:ext cx="7560784" cy="77495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FontTx/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83210" y="1647196"/>
            <a:ext cx="3664797" cy="26994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669464" y="1043308"/>
            <a:ext cx="3702264" cy="4810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555069" y="1648910"/>
            <a:ext cx="3690650" cy="26994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4564979" y="1045022"/>
            <a:ext cx="3680739" cy="4810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677333" y="1591733"/>
            <a:ext cx="3691467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Rak 9"/>
          <p:cNvCxnSpPr/>
          <p:nvPr userDrawn="1"/>
        </p:nvCxnSpPr>
        <p:spPr bwMode="auto">
          <a:xfrm>
            <a:off x="4555068" y="1591733"/>
            <a:ext cx="3691467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09642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43833"/>
            <a:ext cx="5486400" cy="603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315204"/>
            <a:ext cx="5486400" cy="425450"/>
          </a:xfrm>
          <a:prstGeom prst="rect">
            <a:avLst/>
          </a:prstGeo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809276" y="338665"/>
            <a:ext cx="5455123" cy="292983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19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79388" y="4731544"/>
            <a:ext cx="2087562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600" dirty="0">
                <a:solidFill>
                  <a:srgbClr val="969696"/>
                </a:solidFill>
              </a:rPr>
              <a:t/>
            </a:r>
            <a:br>
              <a:rPr lang="sv-SE" sz="600" dirty="0">
                <a:solidFill>
                  <a:srgbClr val="969696"/>
                </a:solidFill>
              </a:rPr>
            </a:br>
            <a:endParaRPr lang="sv-SE" sz="600" dirty="0">
              <a:solidFill>
                <a:srgbClr val="969696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22" y="4568759"/>
            <a:ext cx="1537487" cy="32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3" r:id="rId2"/>
    <p:sldLayoutId id="2147483671" r:id="rId3"/>
    <p:sldLayoutId id="2147483678" r:id="rId4"/>
    <p:sldLayoutId id="2147483672" r:id="rId5"/>
    <p:sldLayoutId id="2147483662" r:id="rId6"/>
    <p:sldLayoutId id="2147483674" r:id="rId7"/>
    <p:sldLayoutId id="2147483677" r:id="rId8"/>
    <p:sldLayoutId id="2147483676" r:id="rId9"/>
    <p:sldLayoutId id="2147483664" r:id="rId10"/>
    <p:sldLayoutId id="2147483680" r:id="rId11"/>
    <p:sldLayoutId id="2147483679" r:id="rId12"/>
    <p:sldLayoutId id="2147483681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2pPr>
      <a:lvl3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3pPr>
      <a:lvl4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4pPr>
      <a:lvl5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9pPr>
    </p:titleStyle>
    <p:bodyStyle>
      <a:lvl1pPr marL="107950" indent="-107950" algn="l" defTabSz="762000" rtl="0" eaLnBrk="1" fontAlgn="base" hangingPunct="1">
        <a:spcBef>
          <a:spcPct val="100000"/>
        </a:spcBef>
        <a:spcAft>
          <a:spcPct val="0"/>
        </a:spcAft>
        <a:buClr>
          <a:schemeClr val="tx2"/>
        </a:buClr>
        <a:buFont typeface="Arial" charset="0"/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18415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1600">
          <a:solidFill>
            <a:schemeClr val="tx2"/>
          </a:solidFill>
          <a:latin typeface="+mn-lt"/>
        </a:defRPr>
      </a:lvl2pPr>
      <a:lvl3pPr marL="1257300" indent="-873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charset="0"/>
        <a:buChar char="•"/>
        <a:defRPr sz="1600">
          <a:solidFill>
            <a:schemeClr val="tx2"/>
          </a:solidFill>
          <a:latin typeface="+mn-lt"/>
        </a:defRPr>
      </a:lvl3pPr>
      <a:lvl4pPr marL="1790700" indent="-1762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Arial" charset="0"/>
        <a:buChar char="–"/>
        <a:defRPr sz="1600">
          <a:solidFill>
            <a:schemeClr val="tx2"/>
          </a:solidFill>
          <a:latin typeface="+mn-lt"/>
        </a:defRPr>
      </a:lvl4pPr>
      <a:lvl5pPr marL="2154238" indent="-873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Arial" charset="0"/>
        <a:buChar char="•"/>
        <a:defRPr sz="1600">
          <a:solidFill>
            <a:schemeClr val="tx2"/>
          </a:solidFill>
          <a:latin typeface="+mn-lt"/>
        </a:defRPr>
      </a:lvl5pPr>
      <a:lvl6pPr marL="24384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6pPr>
      <a:lvl7pPr marL="28956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7pPr>
      <a:lvl8pPr marL="33528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8pPr>
      <a:lvl9pPr marL="38100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utbilda.nll.se/course/view.php?id=301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insidan.nll.se/Vardens-arbetsatt/Patientsakerhet-smittskydd-vardhygien/Vardhygien/" TargetMode="External"/><Relationship Id="rId5" Type="http://schemas.openxmlformats.org/officeDocument/2006/relationships/hyperlink" Target="https://insidan.nll.se/Vardens-arbetsatt/" TargetMode="Externa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7364" y="145993"/>
            <a:ext cx="7772400" cy="857250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Förslag på vårdhygieniska frågor till diskussionsunderlag 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89709" y="1076497"/>
            <a:ext cx="7934498" cy="3005051"/>
          </a:xfrm>
        </p:spPr>
        <p:txBody>
          <a:bodyPr/>
          <a:lstStyle/>
          <a:p>
            <a:r>
              <a:rPr lang="sv-SE" sz="1200" dirty="0" smtClean="0"/>
              <a:t>Se filmen </a:t>
            </a:r>
            <a:r>
              <a:rPr lang="sv-SE" sz="1200" dirty="0" smtClean="0">
                <a:hlinkClick r:id="rId2"/>
              </a:rPr>
              <a:t>Basala hygienrutiner och smittvägar </a:t>
            </a:r>
            <a:r>
              <a:rPr lang="sv-SE" sz="1200" dirty="0" smtClean="0"/>
              <a:t>(utbilda.nll.se) 31 min</a:t>
            </a:r>
            <a:endParaRPr lang="sv-SE" sz="1200" dirty="0" smtClean="0"/>
          </a:p>
          <a:p>
            <a:r>
              <a:rPr lang="sv-SE" sz="1200" dirty="0" smtClean="0"/>
              <a:t>På de följande sidorna finns</a:t>
            </a:r>
            <a:r>
              <a:rPr lang="sv-SE" sz="1200" dirty="0" smtClean="0"/>
              <a:t> förslag </a:t>
            </a:r>
            <a:r>
              <a:rPr lang="sv-SE" sz="1200" dirty="0"/>
              <a:t>på </a:t>
            </a:r>
            <a:r>
              <a:rPr lang="sv-SE" sz="1200" dirty="0" smtClean="0"/>
              <a:t>frågor </a:t>
            </a:r>
            <a:r>
              <a:rPr lang="sv-SE" sz="1200" dirty="0" smtClean="0"/>
              <a:t>i 7 olika steg som </a:t>
            </a:r>
            <a:r>
              <a:rPr lang="sv-SE" sz="1200" dirty="0"/>
              <a:t>ni kan </a:t>
            </a:r>
            <a:r>
              <a:rPr lang="sv-SE" sz="1200" dirty="0" smtClean="0"/>
              <a:t>diskutera </a:t>
            </a:r>
            <a:r>
              <a:rPr lang="sv-SE" sz="1200" dirty="0"/>
              <a:t>tillsammans på </a:t>
            </a:r>
            <a:r>
              <a:rPr lang="sv-SE" sz="1200" dirty="0" smtClean="0"/>
              <a:t>arbetsplatsen</a:t>
            </a:r>
            <a:r>
              <a:rPr lang="sv-SE" sz="1200" dirty="0"/>
              <a:t> </a:t>
            </a:r>
            <a:r>
              <a:rPr lang="sv-SE" sz="1200" dirty="0" smtClean="0"/>
              <a:t>t.ex.</a:t>
            </a:r>
            <a:r>
              <a:rPr lang="sv-SE" sz="1200" dirty="0" smtClean="0"/>
              <a:t> </a:t>
            </a:r>
            <a:r>
              <a:rPr lang="sv-SE" sz="1200" dirty="0"/>
              <a:t>på en </a:t>
            </a:r>
            <a:r>
              <a:rPr lang="sv-SE" sz="1200" dirty="0" smtClean="0"/>
              <a:t>arbetsplatsträff efter att alla haft möjlighet att se filmen.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1200" dirty="0" smtClean="0"/>
              <a:t>1. vårdhygien introduktion vad och varför</a:t>
            </a:r>
            <a:br>
              <a:rPr lang="sv-SE" sz="1200" dirty="0" smtClean="0"/>
            </a:br>
            <a:r>
              <a:rPr lang="sv-SE" sz="1200" dirty="0" smtClean="0"/>
              <a:t>2. hur sker smittspridning</a:t>
            </a:r>
            <a:br>
              <a:rPr lang="sv-SE" sz="1200" dirty="0" smtClean="0"/>
            </a:br>
            <a:r>
              <a:rPr lang="sv-SE" sz="1200" dirty="0" smtClean="0"/>
              <a:t>3. basala hygienrutiner</a:t>
            </a:r>
            <a:br>
              <a:rPr lang="sv-SE" sz="1200" dirty="0" smtClean="0"/>
            </a:br>
            <a:r>
              <a:rPr lang="sv-SE" sz="1200" dirty="0" smtClean="0"/>
              <a:t>4. arbetskläder</a:t>
            </a:r>
            <a:br>
              <a:rPr lang="sv-SE" sz="1200" dirty="0" smtClean="0"/>
            </a:br>
            <a:r>
              <a:rPr lang="sv-SE" sz="1200" dirty="0" smtClean="0"/>
              <a:t>5. punktdesinfektion och städ</a:t>
            </a:r>
            <a:br>
              <a:rPr lang="sv-SE" sz="1200" dirty="0" smtClean="0"/>
            </a:br>
            <a:r>
              <a:rPr lang="sv-SE" sz="1200" dirty="0" smtClean="0"/>
              <a:t>6. desinfektion ”spol och disk”</a:t>
            </a:r>
            <a:br>
              <a:rPr lang="sv-SE" sz="1200" dirty="0" smtClean="0"/>
            </a:br>
            <a:r>
              <a:rPr lang="sv-SE" sz="1200" dirty="0" smtClean="0"/>
              <a:t>7. ren </a:t>
            </a:r>
            <a:r>
              <a:rPr lang="sv-SE" sz="1200" dirty="0" smtClean="0"/>
              <a:t>rutin</a:t>
            </a:r>
          </a:p>
          <a:p>
            <a:r>
              <a:rPr lang="sv-SE" sz="1200" dirty="0" smtClean="0"/>
              <a:t>Syftet </a:t>
            </a:r>
            <a:r>
              <a:rPr lang="sv-SE" sz="1200" dirty="0"/>
              <a:t>är att ni ska fundera över vad det här betyder och innebär på er arbetsplats. </a:t>
            </a:r>
          </a:p>
          <a:p>
            <a:r>
              <a:rPr lang="sv-SE" sz="1200" dirty="0" smtClean="0"/>
              <a:t>Innan </a:t>
            </a:r>
            <a:r>
              <a:rPr lang="sv-SE" sz="1200" dirty="0"/>
              <a:t>ni diskuterar är det bra om så många som möjligt haft tillfälle att se </a:t>
            </a:r>
            <a:r>
              <a:rPr lang="sv-SE" sz="1200" dirty="0" smtClean="0"/>
              <a:t>filmen.</a:t>
            </a:r>
          </a:p>
          <a:p>
            <a:r>
              <a:rPr lang="sv-SE" sz="1200" dirty="0" smtClean="0"/>
              <a:t>Försök </a:t>
            </a:r>
            <a:r>
              <a:rPr lang="sv-SE" sz="1200" dirty="0"/>
              <a:t>gärna komma på egna frågor att ha med i diskussionen.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396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Del 1 </a:t>
            </a:r>
            <a:br>
              <a:rPr lang="sv-SE" dirty="0">
                <a:solidFill>
                  <a:srgbClr val="0070C0"/>
                </a:solidFill>
              </a:rPr>
            </a:br>
            <a:r>
              <a:rPr lang="sv-SE" dirty="0">
                <a:solidFill>
                  <a:srgbClr val="0070C0"/>
                </a:solidFill>
              </a:rPr>
              <a:t>Vårdhygien – introduktion vad och varför </a:t>
            </a:r>
            <a:r>
              <a:rPr lang="sv-SE" dirty="0"/>
              <a:t/>
            </a:r>
            <a:br>
              <a:rPr lang="sv-SE" dirty="0"/>
            </a:br>
            <a:endParaRPr lang="sv-SE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207" y="1446610"/>
            <a:ext cx="7111538" cy="2259266"/>
          </a:xfrm>
        </p:spPr>
        <p:txBody>
          <a:bodyPr anchor="t"/>
          <a:lstStyle/>
          <a:p>
            <a:r>
              <a:rPr lang="sv-SE" sz="1200" dirty="0" smtClean="0"/>
              <a:t>Hur </a:t>
            </a:r>
            <a:r>
              <a:rPr lang="sv-SE" sz="1200" dirty="0"/>
              <a:t>ser vi på vårdhygien? </a:t>
            </a:r>
          </a:p>
          <a:p>
            <a:r>
              <a:rPr lang="sv-SE" sz="1200" dirty="0" smtClean="0"/>
              <a:t>Vad </a:t>
            </a:r>
            <a:r>
              <a:rPr lang="sv-SE" sz="1200" dirty="0"/>
              <a:t>betyder vårdhygien i förhållande till patientsäkerhet? </a:t>
            </a:r>
          </a:p>
          <a:p>
            <a:r>
              <a:rPr lang="sv-SE" sz="1200" dirty="0" smtClean="0"/>
              <a:t>Vad </a:t>
            </a:r>
            <a:r>
              <a:rPr lang="sv-SE" sz="1200" dirty="0"/>
              <a:t>har vi för förbättringsområden? </a:t>
            </a:r>
          </a:p>
          <a:p>
            <a:r>
              <a:rPr lang="sv-SE" sz="1200" dirty="0" smtClean="0"/>
              <a:t>Vilka </a:t>
            </a:r>
            <a:r>
              <a:rPr lang="sv-SE" sz="1200" dirty="0"/>
              <a:t>vårdrelaterade infektioner (VRI) kan vi arbeta med att undvika? </a:t>
            </a:r>
            <a:endParaRPr lang="sv-SE" sz="1200" dirty="0" smtClean="0"/>
          </a:p>
          <a:p>
            <a:pPr algn="ctr"/>
            <a:r>
              <a:rPr lang="sv-SE" sz="1200" dirty="0" smtClean="0"/>
              <a:t>Hur </a:t>
            </a:r>
            <a:r>
              <a:rPr lang="sv-SE" sz="1200" dirty="0"/>
              <a:t>reagerar vi om vi får reda på att en patient har/hade resistenta bakterier? 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pPr algn="ctr"/>
            <a:endParaRPr lang="sv-SE" dirty="0"/>
          </a:p>
          <a:p>
            <a:pPr marL="0" indent="0" algn="ctr">
              <a:buNone/>
            </a:pPr>
            <a:endParaRPr lang="sv-SE" i="1" dirty="0"/>
          </a:p>
        </p:txBody>
      </p:sp>
      <p:sp>
        <p:nvSpPr>
          <p:cNvPr id="2" name="Ellips 1"/>
          <p:cNvSpPr/>
          <p:nvPr/>
        </p:nvSpPr>
        <p:spPr bwMode="auto">
          <a:xfrm>
            <a:off x="968433" y="3491345"/>
            <a:ext cx="6616931" cy="939339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650075" y="3668171"/>
            <a:ext cx="54282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/>
              <a:t>All patientsäkerhet är inte </a:t>
            </a:r>
            <a:r>
              <a:rPr lang="sv-SE" sz="1400" i="1" dirty="0" err="1"/>
              <a:t>vårdhygien</a:t>
            </a:r>
            <a:r>
              <a:rPr lang="sv-SE" sz="1400" i="1" dirty="0"/>
              <a:t> men all </a:t>
            </a:r>
            <a:r>
              <a:rPr lang="sv-SE" sz="1400" i="1" dirty="0" err="1"/>
              <a:t>vårdhygien</a:t>
            </a:r>
            <a:r>
              <a:rPr lang="sv-SE" sz="1400" i="1" dirty="0"/>
              <a:t> handlar om  patientsäkerhet och vårdkvalitet!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947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Del </a:t>
            </a:r>
            <a:r>
              <a:rPr lang="sv-SE" dirty="0">
                <a:solidFill>
                  <a:srgbClr val="0070C0"/>
                </a:solidFill>
              </a:rPr>
              <a:t>2 </a:t>
            </a:r>
            <a:br>
              <a:rPr lang="sv-SE" dirty="0">
                <a:solidFill>
                  <a:srgbClr val="0070C0"/>
                </a:solidFill>
              </a:rPr>
            </a:br>
            <a:r>
              <a:rPr lang="sv-SE" dirty="0">
                <a:solidFill>
                  <a:srgbClr val="0070C0"/>
                </a:solidFill>
              </a:rPr>
              <a:t>Hur sker smittspridning?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39833" y="1446610"/>
            <a:ext cx="6746817" cy="1907575"/>
          </a:xfrm>
        </p:spPr>
        <p:txBody>
          <a:bodyPr/>
          <a:lstStyle/>
          <a:p>
            <a:r>
              <a:rPr lang="sv-SE" sz="1200" dirty="0" smtClean="0"/>
              <a:t>Vilka </a:t>
            </a:r>
            <a:r>
              <a:rPr lang="sv-SE" sz="1200" dirty="0"/>
              <a:t>ökade risker för smitta/smittspridning finns på vår enhet? </a:t>
            </a:r>
          </a:p>
          <a:p>
            <a:r>
              <a:rPr lang="sv-SE" sz="1200" dirty="0" smtClean="0"/>
              <a:t>Har </a:t>
            </a:r>
            <a:r>
              <a:rPr lang="sv-SE" sz="1200" dirty="0"/>
              <a:t>vi patienter med ökad risk för smitta/smittspridning? </a:t>
            </a:r>
          </a:p>
          <a:p>
            <a:r>
              <a:rPr lang="sv-SE" sz="1200" dirty="0" smtClean="0"/>
              <a:t>Hur </a:t>
            </a:r>
            <a:r>
              <a:rPr lang="sv-SE" sz="1200" dirty="0"/>
              <a:t>säkerställer vi att vi inte sprider indirekt kontaktsmitta? 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dirty="0" smtClean="0"/>
              <a:t>− </a:t>
            </a:r>
            <a:r>
              <a:rPr lang="sv-SE" sz="1200" dirty="0"/>
              <a:t>via våra händer? 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dirty="0" smtClean="0"/>
              <a:t>− </a:t>
            </a:r>
            <a:r>
              <a:rPr lang="sv-SE" sz="1200" dirty="0"/>
              <a:t>via utrustning/instrument? </a:t>
            </a:r>
            <a:endParaRPr lang="sv-SE" sz="1200" dirty="0" smtClean="0"/>
          </a:p>
          <a:p>
            <a:r>
              <a:rPr lang="sv-SE" sz="1200" dirty="0" smtClean="0"/>
              <a:t>Vilka </a:t>
            </a:r>
            <a:r>
              <a:rPr lang="sv-SE" sz="1200" dirty="0"/>
              <a:t>rutiner har vi för att förebygga blodburen smitta? </a:t>
            </a:r>
            <a:endParaRPr lang="sv-SE" sz="1200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Ellips 4"/>
          <p:cNvSpPr/>
          <p:nvPr/>
        </p:nvSpPr>
        <p:spPr bwMode="auto">
          <a:xfrm>
            <a:off x="1575262" y="3570316"/>
            <a:ext cx="5681749" cy="739833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2132215" y="3686694"/>
            <a:ext cx="4438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i="1" dirty="0"/>
              <a:t>Bakterier smittar oavsett om de är resistenta eller inte!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214094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0491" y="249492"/>
            <a:ext cx="6674485" cy="857250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Del </a:t>
            </a:r>
            <a:r>
              <a:rPr lang="sv-SE" dirty="0">
                <a:solidFill>
                  <a:srgbClr val="0070C0"/>
                </a:solidFill>
              </a:rPr>
              <a:t>3 </a:t>
            </a:r>
            <a:br>
              <a:rPr lang="sv-SE" dirty="0">
                <a:solidFill>
                  <a:srgbClr val="0070C0"/>
                </a:solidFill>
              </a:rPr>
            </a:br>
            <a:r>
              <a:rPr lang="sv-SE" dirty="0">
                <a:solidFill>
                  <a:srgbClr val="0070C0"/>
                </a:solidFill>
              </a:rPr>
              <a:t>Basala hygienrutiner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76993" y="1167595"/>
            <a:ext cx="6609657" cy="2211529"/>
          </a:xfrm>
        </p:spPr>
        <p:txBody>
          <a:bodyPr/>
          <a:lstStyle/>
          <a:p>
            <a:r>
              <a:rPr lang="sv-SE" sz="1200" dirty="0" smtClean="0"/>
              <a:t>Hur </a:t>
            </a:r>
            <a:r>
              <a:rPr lang="sv-SE" sz="1200" dirty="0"/>
              <a:t>bra är vi på att sprita händerna före rena undersökningsmoment/rent arbete? </a:t>
            </a:r>
          </a:p>
          <a:p>
            <a:r>
              <a:rPr lang="sv-SE" sz="1200" dirty="0" smtClean="0"/>
              <a:t>Hur </a:t>
            </a:r>
            <a:r>
              <a:rPr lang="sv-SE" sz="1200" dirty="0"/>
              <a:t>är vår följsamhet till att använda skyddsutrustning på rätt sätt och i de moment där det behövs? </a:t>
            </a:r>
            <a:br>
              <a:rPr lang="sv-SE" sz="1200" dirty="0"/>
            </a:br>
            <a:r>
              <a:rPr lang="sv-SE" sz="1200" dirty="0" smtClean="0"/>
              <a:t>- i vilka </a:t>
            </a:r>
            <a:r>
              <a:rPr lang="sv-SE" sz="1200" dirty="0"/>
              <a:t>situationer använder vi handskar? 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dirty="0" smtClean="0"/>
              <a:t>- hur </a:t>
            </a:r>
            <a:r>
              <a:rPr lang="sv-SE" sz="1200" dirty="0"/>
              <a:t>säkerställer vi att inte få handskspridd smitta? 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dirty="0" smtClean="0"/>
              <a:t>- i vilka </a:t>
            </a:r>
            <a:r>
              <a:rPr lang="sv-SE" sz="1200" dirty="0"/>
              <a:t>situationer behöver vi använda plastförkläde? </a:t>
            </a:r>
          </a:p>
          <a:p>
            <a:r>
              <a:rPr lang="sv-SE" sz="1200" dirty="0" smtClean="0"/>
              <a:t>Vad </a:t>
            </a:r>
            <a:r>
              <a:rPr lang="sv-SE" sz="1200" dirty="0"/>
              <a:t>har vi för kultur när det gäller att använda visir? 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dirty="0" smtClean="0"/>
              <a:t>- har </a:t>
            </a:r>
            <a:r>
              <a:rPr lang="sv-SE" sz="1200" dirty="0"/>
              <a:t>vi visir på vår enhet? </a:t>
            </a:r>
            <a:br>
              <a:rPr lang="sv-SE" sz="1200" dirty="0"/>
            </a:br>
            <a:r>
              <a:rPr lang="sv-SE" sz="1200" dirty="0" smtClean="0"/>
              <a:t>- vet </a:t>
            </a:r>
            <a:r>
              <a:rPr lang="sv-SE" sz="1200" dirty="0"/>
              <a:t>alla var det finns? </a:t>
            </a:r>
            <a:endParaRPr lang="sv-SE" sz="1200" dirty="0" smtClean="0"/>
          </a:p>
          <a:p>
            <a:endParaRPr lang="sv-SE" dirty="0"/>
          </a:p>
          <a:p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5" name="Ellips 4"/>
          <p:cNvSpPr/>
          <p:nvPr/>
        </p:nvSpPr>
        <p:spPr bwMode="auto">
          <a:xfrm>
            <a:off x="997527" y="3491345"/>
            <a:ext cx="5993477" cy="84374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793153" y="3586941"/>
            <a:ext cx="4709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/>
              <a:t>Basala hygienrutiner är den viktigaste åtgärden för att förebygga smittspridning i vårdarbete!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951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8927" y="249492"/>
            <a:ext cx="6716049" cy="857250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Del </a:t>
            </a:r>
            <a:r>
              <a:rPr lang="sv-SE" dirty="0">
                <a:solidFill>
                  <a:srgbClr val="0070C0"/>
                </a:solidFill>
              </a:rPr>
              <a:t>4 </a:t>
            </a:r>
            <a:br>
              <a:rPr lang="sv-SE" dirty="0">
                <a:solidFill>
                  <a:srgbClr val="0070C0"/>
                </a:solidFill>
              </a:rPr>
            </a:br>
            <a:r>
              <a:rPr lang="sv-SE" dirty="0">
                <a:solidFill>
                  <a:srgbClr val="0070C0"/>
                </a:solidFill>
              </a:rPr>
              <a:t>Arbetskläder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52055" y="1446610"/>
            <a:ext cx="6634595" cy="2043242"/>
          </a:xfrm>
        </p:spPr>
        <p:txBody>
          <a:bodyPr/>
          <a:lstStyle/>
          <a:p>
            <a:r>
              <a:rPr lang="sv-SE" dirty="0" smtClean="0"/>
              <a:t>Har </a:t>
            </a:r>
            <a:r>
              <a:rPr lang="sv-SE" dirty="0"/>
              <a:t>vi rätt sortiment och tillräcklig mängd av kläder i vårt förråd? </a:t>
            </a:r>
          </a:p>
          <a:p>
            <a:r>
              <a:rPr lang="sv-SE" dirty="0" smtClean="0"/>
              <a:t>Följer </a:t>
            </a:r>
            <a:r>
              <a:rPr lang="sv-SE" dirty="0"/>
              <a:t>alla regler med kortärmat i patientnära och vårdrelaterat arbete? </a:t>
            </a:r>
          </a:p>
          <a:p>
            <a:r>
              <a:rPr lang="sv-SE" dirty="0" smtClean="0"/>
              <a:t>Är </a:t>
            </a:r>
            <a:r>
              <a:rPr lang="sv-SE" dirty="0"/>
              <a:t>alla helt ombytta?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− </a:t>
            </a:r>
            <a:r>
              <a:rPr lang="sv-SE" dirty="0"/>
              <a:t>Fria från klockor, ringar, armband?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− </a:t>
            </a:r>
            <a:r>
              <a:rPr lang="sv-SE" dirty="0"/>
              <a:t>Är alla utan nagellack, konstgjorda naglar? </a:t>
            </a:r>
          </a:p>
          <a:p>
            <a:endParaRPr lang="sv-SE" dirty="0"/>
          </a:p>
        </p:txBody>
      </p:sp>
      <p:sp>
        <p:nvSpPr>
          <p:cNvPr id="4" name="Ellips 3"/>
          <p:cNvSpPr/>
          <p:nvPr/>
        </p:nvSpPr>
        <p:spPr bwMode="auto">
          <a:xfrm>
            <a:off x="1018309" y="3532909"/>
            <a:ext cx="5709774" cy="109106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sv-SE" sz="1600" dirty="0"/>
              <a:t>Kortärmade </a:t>
            </a:r>
            <a:r>
              <a:rPr lang="sv-SE" sz="1600" dirty="0"/>
              <a:t>arbetskläder och fritt från smycken </a:t>
            </a:r>
            <a:r>
              <a:rPr lang="sv-SE" sz="1600" dirty="0" err="1"/>
              <a:t>etc</a:t>
            </a:r>
            <a:r>
              <a:rPr lang="sv-SE" sz="1600" dirty="0"/>
              <a:t> på händer och underarmar är en förutsättning för basala hygienrutiner! </a:t>
            </a:r>
          </a:p>
          <a:p>
            <a:endParaRPr lang="sv-SE" sz="1350" dirty="0"/>
          </a:p>
          <a:p>
            <a:r>
              <a:rPr lang="sv-SE" sz="1350" dirty="0"/>
              <a:t> </a:t>
            </a:r>
            <a:endParaRPr lang="sv-SE" sz="19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1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/>
          <p:cNvSpPr/>
          <p:nvPr/>
        </p:nvSpPr>
        <p:spPr bwMode="auto">
          <a:xfrm>
            <a:off x="1404851" y="3537065"/>
            <a:ext cx="5813443" cy="92316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600" dirty="0"/>
              <a:t>Kvalitetssäkra utförd städning genom att dokumentera/signera på checklista.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950" dirty="0"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1767" y="249492"/>
            <a:ext cx="6853209" cy="857250"/>
          </a:xfrm>
        </p:spPr>
        <p:txBody>
          <a:bodyPr/>
          <a:lstStyle/>
          <a:p>
            <a:r>
              <a:rPr lang="sv-SE" dirty="0" smtClean="0"/>
              <a:t> </a:t>
            </a:r>
            <a:r>
              <a:rPr lang="sv-SE" dirty="0">
                <a:solidFill>
                  <a:srgbClr val="0070C0"/>
                </a:solidFill>
              </a:rPr>
              <a:t>Del 5 </a:t>
            </a:r>
            <a:br>
              <a:rPr lang="sv-SE" dirty="0">
                <a:solidFill>
                  <a:srgbClr val="0070C0"/>
                </a:solidFill>
              </a:rPr>
            </a:br>
            <a:r>
              <a:rPr lang="sv-SE" dirty="0">
                <a:solidFill>
                  <a:srgbClr val="0070C0"/>
                </a:solidFill>
              </a:rPr>
              <a:t>Punktdesinfektion och städ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65018" y="1221601"/>
            <a:ext cx="6819958" cy="2111803"/>
          </a:xfrm>
        </p:spPr>
        <p:txBody>
          <a:bodyPr/>
          <a:lstStyle/>
          <a:p>
            <a:r>
              <a:rPr lang="sv-SE" sz="1200" dirty="0" smtClean="0"/>
              <a:t>Tar </a:t>
            </a:r>
            <a:r>
              <a:rPr lang="sv-SE" sz="1200" dirty="0"/>
              <a:t>vi ansvar för att punktdesinfektera direkt vid spill av kroppsvätskor/utsöndringar? − och/eller vid upptäckt av spill? </a:t>
            </a:r>
          </a:p>
          <a:p>
            <a:r>
              <a:rPr lang="sv-SE" sz="1200" dirty="0" smtClean="0"/>
              <a:t>Har </a:t>
            </a:r>
            <a:r>
              <a:rPr lang="sv-SE" sz="1200" dirty="0"/>
              <a:t>vi definierat vilken utrustning/vilka ytor som ska desinfekteras mellan varje patient? </a:t>
            </a:r>
          </a:p>
          <a:p>
            <a:r>
              <a:rPr lang="sv-SE" sz="1200" dirty="0" smtClean="0"/>
              <a:t>Har </a:t>
            </a:r>
            <a:r>
              <a:rPr lang="sv-SE" sz="1200" dirty="0"/>
              <a:t>vi definierat vad som ingår i vårdpersonalens ansvar när det gäller städning av patientnära ytor? </a:t>
            </a:r>
          </a:p>
          <a:p>
            <a:r>
              <a:rPr lang="sv-SE" sz="1200" dirty="0" smtClean="0"/>
              <a:t>Har </a:t>
            </a:r>
            <a:r>
              <a:rPr lang="sv-SE" sz="1200" dirty="0"/>
              <a:t>vi definierat med vilken frekvens vi städar olika patientnära ytor? </a:t>
            </a:r>
            <a:endParaRPr lang="sv-SE" sz="1200" dirty="0" smtClean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9509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/>
          <p:cNvSpPr/>
          <p:nvPr/>
        </p:nvSpPr>
        <p:spPr bwMode="auto">
          <a:xfrm>
            <a:off x="549070" y="3728259"/>
            <a:ext cx="7064321" cy="106213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950"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487" y="87474"/>
            <a:ext cx="6807489" cy="857250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Del </a:t>
            </a:r>
            <a:r>
              <a:rPr lang="sv-SE" dirty="0">
                <a:solidFill>
                  <a:srgbClr val="0070C0"/>
                </a:solidFill>
              </a:rPr>
              <a:t>6 </a:t>
            </a:r>
            <a:br>
              <a:rPr lang="sv-SE" dirty="0">
                <a:solidFill>
                  <a:srgbClr val="0070C0"/>
                </a:solidFill>
              </a:rPr>
            </a:br>
            <a:r>
              <a:rPr lang="sv-SE" dirty="0">
                <a:solidFill>
                  <a:srgbClr val="0070C0"/>
                </a:solidFill>
              </a:rPr>
              <a:t>Desinfektion ”Spol och disk”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3207" y="951570"/>
            <a:ext cx="6815775" cy="3086100"/>
          </a:xfrm>
        </p:spPr>
        <p:txBody>
          <a:bodyPr/>
          <a:lstStyle/>
          <a:p>
            <a:r>
              <a:rPr lang="sv-SE" sz="1200" dirty="0" smtClean="0"/>
              <a:t> </a:t>
            </a:r>
            <a:r>
              <a:rPr lang="sv-SE" sz="1200" dirty="0" smtClean="0"/>
              <a:t>Vet </a:t>
            </a:r>
            <a:r>
              <a:rPr lang="sv-SE" sz="1200" dirty="0"/>
              <a:t>vi att vi kör gods i rätt typ av maskin (spoldesinfektor, diskdesinfektor)? </a:t>
            </a:r>
          </a:p>
          <a:p>
            <a:r>
              <a:rPr lang="sv-SE" sz="1200" dirty="0" smtClean="0"/>
              <a:t>Utförs </a:t>
            </a:r>
            <a:r>
              <a:rPr lang="sv-SE" sz="1200" dirty="0"/>
              <a:t>dagliga (regelbundna) kontroller av desinfektorn? </a:t>
            </a:r>
          </a:p>
          <a:p>
            <a:r>
              <a:rPr lang="sv-SE" sz="1200" dirty="0" smtClean="0"/>
              <a:t>Vad </a:t>
            </a:r>
            <a:r>
              <a:rPr lang="sv-SE" sz="1200" dirty="0"/>
              <a:t>kontrollerar och åtgärdar vi? </a:t>
            </a:r>
          </a:p>
          <a:p>
            <a:r>
              <a:rPr lang="sv-SE" sz="1200" dirty="0" smtClean="0"/>
              <a:t>Dokumenteras </a:t>
            </a:r>
            <a:r>
              <a:rPr lang="sv-SE" sz="1200" dirty="0"/>
              <a:t>kontrollerna (loggbok)? </a:t>
            </a:r>
          </a:p>
          <a:p>
            <a:r>
              <a:rPr lang="sv-SE" sz="1200" dirty="0" smtClean="0"/>
              <a:t>Utförs </a:t>
            </a:r>
            <a:r>
              <a:rPr lang="sv-SE" sz="1200" dirty="0"/>
              <a:t>årligt underhåll och kontroll av tekniker? </a:t>
            </a:r>
          </a:p>
          <a:p>
            <a:r>
              <a:rPr lang="sv-SE" sz="1200" dirty="0" smtClean="0"/>
              <a:t>Använder </a:t>
            </a:r>
            <a:r>
              <a:rPr lang="sv-SE" sz="1200" dirty="0"/>
              <a:t>vi diskmedel och eventuellt sköljmedel som är anpassat till vår maskin, de program vi använder och den typ av gods vi processar i maskinen? </a:t>
            </a:r>
          </a:p>
          <a:p>
            <a:r>
              <a:rPr lang="sv-SE" sz="1200" dirty="0" smtClean="0"/>
              <a:t>Hur </a:t>
            </a:r>
            <a:r>
              <a:rPr lang="sv-SE" sz="1200" dirty="0"/>
              <a:t>noga kontrollerar vi att godset är rent (synligt rent) när det är processat? </a:t>
            </a:r>
            <a:endParaRPr lang="sv-SE" sz="1200" dirty="0" smtClean="0"/>
          </a:p>
          <a:p>
            <a:pPr marL="0" indent="0" algn="ctr">
              <a:buNone/>
            </a:pPr>
            <a:r>
              <a:rPr lang="sv-SE" i="1" dirty="0"/>
              <a:t/>
            </a:r>
            <a:br>
              <a:rPr lang="sv-SE" i="1" dirty="0"/>
            </a:br>
            <a:r>
              <a:rPr lang="sv-SE" i="1" dirty="0" smtClean="0"/>
              <a:t>Värmedesinfektion </a:t>
            </a:r>
            <a:r>
              <a:rPr lang="sv-SE" i="1" dirty="0"/>
              <a:t>av flergångsprodukter, till exempel instrument och slangar, ska alltid ske i diskdesinfektor! </a:t>
            </a:r>
          </a:p>
        </p:txBody>
      </p:sp>
    </p:spTree>
    <p:extLst>
      <p:ext uri="{BB962C8B-B14F-4D97-AF65-F5344CB8AC3E}">
        <p14:creationId xmlns:p14="http://schemas.microsoft.com/office/powerpoint/2010/main" val="328673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/>
          <p:cNvSpPr/>
          <p:nvPr/>
        </p:nvSpPr>
        <p:spPr bwMode="auto">
          <a:xfrm>
            <a:off x="660862" y="3341715"/>
            <a:ext cx="6827462" cy="1213659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950"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2302" y="249492"/>
            <a:ext cx="6732674" cy="857250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Del </a:t>
            </a:r>
            <a:r>
              <a:rPr lang="sv-SE" dirty="0">
                <a:solidFill>
                  <a:srgbClr val="0070C0"/>
                </a:solidFill>
              </a:rPr>
              <a:t>7 </a:t>
            </a:r>
            <a:br>
              <a:rPr lang="sv-SE" dirty="0">
                <a:solidFill>
                  <a:srgbClr val="0070C0"/>
                </a:solidFill>
              </a:rPr>
            </a:br>
            <a:r>
              <a:rPr lang="sv-SE" dirty="0" smtClean="0">
                <a:solidFill>
                  <a:srgbClr val="0070C0"/>
                </a:solidFill>
              </a:rPr>
              <a:t>Ren rutin </a:t>
            </a:r>
            <a:endParaRPr lang="sv-SE" dirty="0">
              <a:solidFill>
                <a:srgbClr val="0070C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2302" y="1275606"/>
            <a:ext cx="6732674" cy="2357056"/>
          </a:xfrm>
        </p:spPr>
        <p:txBody>
          <a:bodyPr/>
          <a:lstStyle/>
          <a:p>
            <a:r>
              <a:rPr lang="sv-SE" sz="1200" dirty="0" smtClean="0"/>
              <a:t>När </a:t>
            </a:r>
            <a:r>
              <a:rPr lang="sv-SE" sz="1200" dirty="0"/>
              <a:t>använder vi ren respektive steril rutin? </a:t>
            </a:r>
          </a:p>
          <a:p>
            <a:r>
              <a:rPr lang="sv-SE" sz="1200" dirty="0" smtClean="0"/>
              <a:t>Hur </a:t>
            </a:r>
            <a:r>
              <a:rPr lang="sv-SE" sz="1200" dirty="0"/>
              <a:t>säkerställer vi att renhetsgraden bibehållas på instrument och förbandsmaterial? </a:t>
            </a:r>
          </a:p>
          <a:p>
            <a:r>
              <a:rPr lang="sv-SE" sz="1200" dirty="0" smtClean="0"/>
              <a:t>Har </a:t>
            </a:r>
            <a:r>
              <a:rPr lang="sv-SE" sz="1200" dirty="0"/>
              <a:t>vi en bra förvaring av höggradigt rent gods (instrument)? </a:t>
            </a:r>
          </a:p>
          <a:p>
            <a:r>
              <a:rPr lang="sv-SE" sz="1200" dirty="0" smtClean="0"/>
              <a:t>Hur </a:t>
            </a:r>
            <a:r>
              <a:rPr lang="sv-SE" sz="1200" dirty="0"/>
              <a:t>säkerställer vi att det inte sprids smitta mellan patienter i samband med omläggning</a:t>
            </a:r>
            <a:r>
              <a:rPr lang="sv-SE" sz="1200" dirty="0" smtClean="0"/>
              <a:t>?</a:t>
            </a:r>
            <a:br>
              <a:rPr lang="sv-SE" sz="1200" dirty="0" smtClean="0"/>
            </a:br>
            <a:r>
              <a:rPr lang="sv-SE" sz="1200" dirty="0" smtClean="0"/>
              <a:t>− </a:t>
            </a:r>
            <a:r>
              <a:rPr lang="sv-SE" sz="1200" dirty="0"/>
              <a:t>Har vi riskabla rutiner, material som står framme? </a:t>
            </a:r>
            <a:r>
              <a:rPr lang="sv-SE" sz="1200" dirty="0" smtClean="0"/>
              <a:t/>
            </a:r>
            <a:br>
              <a:rPr lang="sv-SE" sz="1200" dirty="0" smtClean="0"/>
            </a:br>
            <a:r>
              <a:rPr lang="sv-SE" sz="1200" dirty="0" smtClean="0"/>
              <a:t>− </a:t>
            </a:r>
            <a:r>
              <a:rPr lang="sv-SE" sz="1200" dirty="0"/>
              <a:t>Har vi rutiner som kan innebära risk för indirekt smitta? </a:t>
            </a:r>
          </a:p>
          <a:p>
            <a:endParaRPr lang="sv-SE" dirty="0" smtClean="0"/>
          </a:p>
          <a:p>
            <a:pPr marL="0" indent="0" algn="ctr">
              <a:buNone/>
            </a:pPr>
            <a:r>
              <a:rPr lang="sv-SE" i="1" dirty="0" smtClean="0"/>
              <a:t>Om </a:t>
            </a:r>
            <a:r>
              <a:rPr lang="sv-SE" i="1" dirty="0"/>
              <a:t>man gör iordning en ny vagn/bricka med omläggningsmaterial till varje patient minskar risken att smitta sprids mellan patienter! </a:t>
            </a:r>
            <a:endParaRPr lang="sv-SE" b="1" i="1" dirty="0"/>
          </a:p>
        </p:txBody>
      </p:sp>
    </p:spTree>
    <p:extLst>
      <p:ext uri="{BB962C8B-B14F-4D97-AF65-F5344CB8AC3E}">
        <p14:creationId xmlns:p14="http://schemas.microsoft.com/office/powerpoint/2010/main" val="142771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411999"/>
            <a:ext cx="7772400" cy="857250"/>
          </a:xfrm>
        </p:spPr>
        <p:txBody>
          <a:bodyPr/>
          <a:lstStyle/>
          <a:p>
            <a:r>
              <a:rPr lang="sv-SE" dirty="0" smtClean="0">
                <a:solidFill>
                  <a:srgbClr val="0070C0"/>
                </a:solidFill>
              </a:rPr>
              <a:t>Lycka till!</a:t>
            </a:r>
            <a:endParaRPr lang="sv-SE" dirty="0">
              <a:solidFill>
                <a:srgbClr val="0070C0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808673"/>
              </p:ext>
            </p:extLst>
          </p:nvPr>
        </p:nvGraphicFramePr>
        <p:xfrm>
          <a:off x="985981" y="840624"/>
          <a:ext cx="2873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879160" imgH="8307720" progId="AcroExch.Document.DC">
                  <p:embed/>
                </p:oleObj>
              </mc:Choice>
              <mc:Fallback>
                <p:oleObj name="Acrobat Document" r:id="rId3" imgW="5879160" imgH="830772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5981" y="840624"/>
                        <a:ext cx="28733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/>
        </p:nvSpPr>
        <p:spPr>
          <a:xfrm>
            <a:off x="4384964" y="134693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Vårdens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 </a:t>
            </a: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arbetssätt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 - </a:t>
            </a: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Insidan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5"/>
              </a:rPr>
              <a:t> (nll.se)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6"/>
              </a:rPr>
              <a:t>Vårdhygien - </a:t>
            </a:r>
            <a:r>
              <a:rPr lang="en-US" u="sng" dirty="0" err="1">
                <a:solidFill>
                  <a:srgbClr val="0563C1"/>
                </a:solidFill>
                <a:latin typeface="Calibri" panose="020F0502020204030204" pitchFamily="34" charset="0"/>
                <a:hlinkClick r:id="rId6"/>
              </a:rPr>
              <a:t>Insidan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hlinkClick r:id="rId6"/>
              </a:rPr>
              <a:t> (nll.se)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sv-SE" b="1" dirty="0">
                <a:solidFill>
                  <a:srgbClr val="000000"/>
                </a:solidFill>
                <a:latin typeface="Calibri" panose="020F0502020204030204" pitchFamily="34" charset="0"/>
              </a:rPr>
              <a:t>Rådgivningstelefon:</a:t>
            </a:r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​​</a:t>
            </a:r>
            <a:r>
              <a:rPr lang="sv-SE" b="1" dirty="0">
                <a:solidFill>
                  <a:srgbClr val="000000"/>
                </a:solidFill>
                <a:latin typeface="Calibri" panose="020F0502020204030204" pitchFamily="34" charset="0"/>
              </a:rPr>
              <a:t>82440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   9.15-11.30 -- 12.30-15.30 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sv-SE" b="1" dirty="0">
                <a:solidFill>
                  <a:srgbClr val="000000"/>
                </a:solidFill>
                <a:latin typeface="Calibri" panose="020F0502020204030204" pitchFamily="34" charset="0"/>
              </a:rPr>
              <a:t>  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12496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Norrbotten_vit">
  <a:themeElements>
    <a:clrScheme name="Region Norrbotten blandad">
      <a:dk1>
        <a:srgbClr val="000000"/>
      </a:dk1>
      <a:lt1>
        <a:srgbClr val="FFFFFF"/>
      </a:lt1>
      <a:dk2>
        <a:srgbClr val="403D45"/>
      </a:dk2>
      <a:lt2>
        <a:srgbClr val="D0D1CD"/>
      </a:lt2>
      <a:accent1>
        <a:srgbClr val="0070C0"/>
      </a:accent1>
      <a:accent2>
        <a:srgbClr val="F8951F"/>
      </a:accent2>
      <a:accent3>
        <a:srgbClr val="83C55B"/>
      </a:accent3>
      <a:accent4>
        <a:srgbClr val="7F7F7F"/>
      </a:accent4>
      <a:accent5>
        <a:srgbClr val="403D45"/>
      </a:accent5>
      <a:accent6>
        <a:srgbClr val="C0C0BD"/>
      </a:accent6>
      <a:hlink>
        <a:srgbClr val="0070C0"/>
      </a:hlink>
      <a:folHlink>
        <a:srgbClr val="7F7F7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>
    <a:extraClrScheme>
      <a:clrScheme name="vit med jpglogga 180_ny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 med jpglogga 180_ny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8">
        <a:dk1>
          <a:srgbClr val="003399"/>
        </a:dk1>
        <a:lt1>
          <a:srgbClr val="0D68B0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002A82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9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0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1">
        <a:dk1>
          <a:srgbClr val="FFFFFF"/>
        </a:dk1>
        <a:lt1>
          <a:srgbClr val="FFFFFF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0D68B0"/>
        </a:accent2>
        <a:accent3>
          <a:srgbClr val="FFFFFF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2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FFFFFF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LLDiarienummer xmlns="http://schemas.microsoft.com/sharepoint/v3" xsi:nil="true"/>
    <VersionComment xmlns="http://schemas.microsoft.com/sharepoint/v3">överfört från I-kolon</VersionComment>
    <NLLModifiedBy xmlns="http://schemas.microsoft.com/sharepoint/v3">Viktoria Kristoffersson</NLLModifiedBy>
    <NLLDocumentIDValue xmlns="http://schemas.microsoft.com/sharepoint/v3">ARBGRP1003-197849450-124</NLLDocumentIDValue>
    <NLLInformationclass xmlns="http://schemas.microsoft.com/sharepoint/v3">Publik</NLLInformationclass>
    <AnsvarigQuickpart xmlns="http://schemas.microsoft.com/sharepoint/v3">Viktoria Kristoffersson</AnsvarigQuickpart>
    <NLLPublished xmlns="http://schemas.microsoft.com/sharepoint/v3" xsi:nil="true"/>
    <NLLStakeholder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 Norrbotten</TermName>
          <TermId xmlns="http://schemas.microsoft.com/office/infopath/2007/PartnerControls">2ac66d7d-7456-4491-b0c4-3e1d538f92db</TermId>
        </TermInfo>
      </Terms>
    </NLLStakeholderTaxHTField0>
    <NLLInformationCollectionTaxHTField0 xmlns="http://schemas.microsoft.com/sharepoint/v3">
      <Terms xmlns="http://schemas.microsoft.com/office/infopath/2007/PartnerControls"/>
    </NLLInformationCollectionTaxHTField0>
    <NLLThinningTime xmlns="http://schemas.microsoft.com/sharepoint/v3">2026-05-10T22:00:00+00:00</NLLThinningTime>
    <NLLPublishDateQuickpart xmlns="http://schemas.microsoft.com/sharepoint/v3">2023-05-11</NLLPublishDateQuickpart>
    <NLLPublishingstatus xmlns="http://schemas.microsoft.com/sharepoint/v3">Publicerad</NLLPublishingstatus>
    <NLLProducerPlac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Vårdhygien Vårdsäkerhetsenheten</TermName>
          <TermId xmlns="http://schemas.microsoft.com/office/infopath/2007/PartnerControls">ed857f27-1ed9-4a2d-8873-ca27fa1aacdd</TermId>
        </TermInfo>
      </Terms>
    </NLLProducerPlaceTaxHTField0>
    <NLLEstablishedByQuickpart xmlns="http://schemas.microsoft.com/sharepoint/v3">Viktoria Kristoffersson</NLLEstablishedByQuickpart>
    <NLLPublishDate xmlns="http://schemas.microsoft.com/sharepoint/v3">2023-05-10T22:00:00+00:00</NLLPublishDate>
    <NLLDocumentTyp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981e6eac-a633-4de2-91a2-d5e48e1c0d00</TermId>
        </TermInfo>
      </Terms>
    </NLLDocumentTypeTaxHTField0>
    <prdProcess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Vårdhygien</TermName>
          <TermId xmlns="http://schemas.microsoft.com/office/infopath/2007/PartnerControls">e41f11ce-04fc-4262-90fc-8bf38d85327e</TermId>
        </TermInfo>
      </Terms>
    </prdProcessTaxHTField0>
    <NLLVersion xmlns="http://schemas.microsoft.com/sharepoint/v3">1.0</NLLVersion>
    <NLLEstablishedBy xmlns="http://schemas.microsoft.com/sharepoint/v3">
      <UserInfo>
        <DisplayName>Viktoria Kristoffersson</DisplayName>
        <AccountId>217</AccountId>
        <AccountType/>
      </UserInfo>
    </NLLEstablishedBy>
    <NLLLockWorkflows xmlns="http://schemas.microsoft.com/sharepoint/v3">false</NLLLockWorkflows>
    <TaxKeywordTaxHTField xmlns="c7918ce9-5289-4a18-805d-4141408e94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apt</TermName>
          <TermId xmlns="http://schemas.microsoft.com/office/infopath/2007/PartnerControls">1d3cb43d-6487-4b30-8db0-5880246d7da4</TermId>
        </TermInfo>
        <TermInfo xmlns="http://schemas.microsoft.com/office/infopath/2007/PartnerControls">
          <TermName xmlns="http://schemas.microsoft.com/office/infopath/2007/PartnerControls">vårdhygien</TermName>
          <TermId xmlns="http://schemas.microsoft.com/office/infopath/2007/PartnerControls">a9c0709e-53cf-41d1-b4e0-b121e91f3dc5</TermId>
        </TermInfo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b6f23784-050b-40ed-9684-a0c12df99ce6</TermId>
        </TermInfo>
      </Terms>
    </TaxKeywordTaxHTField>
    <_dlc_DocId xmlns="c7918ce9-5289-4a18-805d-4141408e948c">ARBGRP1003-197849450-124</_dlc_DocId>
    <_dlc_DocIdUrl xmlns="c7918ce9-5289-4a18-805d-4141408e948c">
      <Url>http://spportal.extvis.local/process/administrativ/_layouts/15/DocIdRedir.aspx?ID=ARBGRP1003-197849450-124</Url>
      <Description>ARBGRP1003-197849450-124</Description>
    </_dlc_DocIdUrl>
    <_dlc_DocIdPersistId xmlns="c7918ce9-5289-4a18-805d-4141408e948c">true</_dlc_DocIdPersistId>
    <_dlc_ExpireDate xmlns="http://schemas.microsoft.com/sharepoint/v3">2026-06-10T22:00:00+00:00</_dlc_ExpireDate>
    <_dlc_ExpireDateSaved xmlns="http://schemas.microsoft.com/sharepoint/v3" xsi:nil="true"/>
    <VISResponsible xmlns="e1dec489-f745-4ed5-9c00-958a11aea6df">
      <UserInfo>
        <DisplayName>Viktoria Kristoffersson</DisplayName>
        <AccountId>217</AccountId>
        <AccountType/>
      </UserInfo>
    </VISResponsible>
    <VIS_DocumentId xmlns="e1dec489-f745-4ed5-9c00-958a11aea6df">
      <Url>https://samarbeta.nll.se/producentplats/vardhygienvardsakerhetsenheten/_layouts/15/DocIdRedir.aspx?ID=ARBGRP1003-197849450-124</Url>
      <Description>ARBGRP1003-197849450-124</Description>
    </VIS_DocumentId>
    <DocumentStatus xmlns="e1dec489-f745-4ed5-9c00-958a11aea6df">
      <Url>https://samarbeta.nll.se/producentplats/vardhygienvardsakerhetsenheten/_layouts/15/wrkstat.aspx?List=d2ddd865-a7e4-49ff-b477-5a451efab4c5&amp;WorkflowInstanceName=c6b8e24f-1d66-445c-b85c-205841eb4e89</Url>
      <Description>Publicerad</Description>
    </DocumentStatus>
    <_dlc_Exempt xmlns="http://schemas.microsoft.com/sharepoint/v3">false</_dlc_Exempt>
  </documentManagement>
</p:properties>
</file>

<file path=customXml/item2.xml><?xml version="1.0" encoding="utf-8"?>
<?mso-contentType ?>
<p:Policy xmlns:p="office.server.policy" id="" local="true">
  <p:Name>Informerande</p:Name>
  <p:Description/>
  <p:Statement/>
  <p:PolicyItems>
    <p:PolicyItem featureId="Microsoft.Office.RecordsManagement.PolicyFeatures.Expiration" staticId="0x010100D7963E0E5B7A40E5AEA07389401D709F007B1238BBD93543428C20870054E92DBF|1214505165" UniqueId="15436f43-43ec-43f4-afa0-3fdfa097cfae">
      <p:Name>Bevarande</p:Name>
      <p:Description>Automatisk schemaläggning av innehåll som ska bearbetas, och utföra en bevarandeåtgärd på innehåll som har nått sitt förfallodatum.</p:Description>
      <p:CustomData>
        <Schedules nextStageId="3" default="true">
          <Schedule type="Default">
            <stages>
              <data stageId="1" recur="true" offset="36" unit="months">
                <formula id="Microsoft.Office.RecordsManagement.PolicyFeatures.Expiration.Formula.BuiltIn">
                  <number>0</number>
                  <property>NLLThinningTime</property>
                  <propertyid>2793489f-7251-475b-a975-480031914936</propertyid>
                  <period>months</period>
                </formula>
                <action type="workflow" id="d9837362-db90-41fe-8d27-3f4e28fd673a"/>
              </data>
              <data stageId="2">
                <formula id="Microsoft.Office.RecordsManagement.PolicyFeatures.Expiration.Formula.BuiltIn">
                  <number>1</number>
                  <property>NLLThinningTime</property>
                  <propertyid>2793489f-7251-475b-a975-480031914936</propertyid>
                  <period>months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nformerande dokument" ma:contentTypeID="0x010100D7963E0E5B7A40E5AEA07389401D709F007B1238BBD93543428C20870054E92DBF0100907CEEA6569A954C976B7824CE75F91F" ma:contentTypeVersion="1901" ma:contentTypeDescription="Informerande dokument" ma:contentTypeScope="" ma:versionID="38065670135242ccc7b4bd0893aa0943">
  <xsd:schema xmlns:xsd="http://www.w3.org/2001/XMLSchema" xmlns:xs="http://www.w3.org/2001/XMLSchema" xmlns:p="http://schemas.microsoft.com/office/2006/metadata/properties" xmlns:ns1="http://schemas.microsoft.com/sharepoint/v3" xmlns:ns2="c7918ce9-5289-4a18-805d-4141408e948c" xmlns:ns3="e1dec489-f745-4ed5-9c00-958a11aea6df" targetNamespace="http://schemas.microsoft.com/office/2006/metadata/properties" ma:root="true" ma:fieldsID="f82f40d26f4026e890d49a7589b54cc0" ns1:_="" ns2:_="" ns3:_="">
    <xsd:import namespace="http://schemas.microsoft.com/sharepoint/v3"/>
    <xsd:import namespace="c7918ce9-5289-4a18-805d-4141408e948c"/>
    <xsd:import namespace="e1dec489-f745-4ed5-9c00-958a11aea6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VIS_DocumentId" minOccurs="0"/>
                <xsd:element ref="ns1:NLLStakeholderTaxHTField0" minOccurs="0"/>
                <xsd:element ref="ns2:TaxKeywordTaxHTField" minOccurs="0"/>
                <xsd:element ref="ns3:DocumentStatus" minOccurs="0"/>
                <xsd:element ref="ns1:NLLInformationclass"/>
                <xsd:element ref="ns1:NLLThinningTime" minOccurs="0"/>
                <xsd:element ref="ns3:VISResponsible"/>
                <xsd:element ref="ns1:AnsvarigQuickpart" minOccurs="0"/>
                <xsd:element ref="ns1:NLLDocumentTypeTaxHTField0" minOccurs="0"/>
                <xsd:element ref="ns1:_dlc_Exempt" minOccurs="0"/>
                <xsd:element ref="ns1:_dlc_ExpireDateSaved" minOccurs="0"/>
                <xsd:element ref="ns1:_dlc_ExpireDate" minOccurs="0"/>
                <xsd:element ref="ns1:prdProcessTaxHTField0" minOccurs="0"/>
                <xsd:element ref="ns1:NLLVersion" minOccurs="0"/>
                <xsd:element ref="ns1:NLLModifiedBy" minOccurs="0"/>
                <xsd:element ref="ns1:NLLDocumentIDValue" minOccurs="0"/>
                <xsd:element ref="ns1:NLLPublishingstatus" minOccurs="0"/>
                <xsd:element ref="ns1:NLLDiarienummer" minOccurs="0"/>
                <xsd:element ref="ns1:NLLPublishDate" minOccurs="0"/>
                <xsd:element ref="ns1:NLLInformationCollectionTaxHTField0" minOccurs="0"/>
                <xsd:element ref="ns1:NLLProducerPlaceTaxHTField0" minOccurs="0"/>
                <xsd:element ref="ns1:NLLEstablishedBy"/>
                <xsd:element ref="ns1:NLLEstablishedByQuickpart" minOccurs="0"/>
                <xsd:element ref="ns1:VersionComment" minOccurs="0"/>
                <xsd:element ref="ns1:NLLPublishDateQuickpart" minOccurs="0"/>
                <xsd:element ref="ns1:NLLLockWorkflows" minOccurs="0"/>
                <xsd:element ref="ns1:NLLPublish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LLStakeholderTaxHTField0" ma:index="13" nillable="true" ma:taxonomy="true" ma:internalName="NLLStakeholderTaxHTField0" ma:taxonomyFieldName="NLLStakeholder" ma:displayName="Gäller för verksamhet" ma:fieldId="{fc9b4796-81cc-4809-b89e-b480826c68b7}" ma:taxonomyMulti="true" ma:sspId="39d54842-4abd-4019-b0bf-19e71d696155" ma:termSetId="012a677c-9277-4d4c-83ea-a9768cc277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Informationclass" ma:index="17" ma:displayName="Informationsklass" ma:internalName="NLLInformationclass">
      <xsd:simpleType>
        <xsd:restriction base="dms:Choice">
          <xsd:enumeration value="Publik"/>
          <xsd:enumeration value="Intern alla"/>
          <xsd:enumeration value="Intern skyddad"/>
        </xsd:restriction>
      </xsd:simpleType>
    </xsd:element>
    <xsd:element name="NLLThinningTime" ma:index="19" nillable="true" ma:displayName="Gallringsfrist" ma:format="DateOnly" ma:hidden="true" ma:internalName="NLLThinningTime">
      <xsd:simpleType>
        <xsd:restriction base="dms:DateTime"/>
      </xsd:simpleType>
    </xsd:element>
    <xsd:element name="AnsvarigQuickpart" ma:index="21" nillable="true" ma:displayName="AnsvarigQuickpart" ma:hidden="true" ma:internalName="AnsvarigQuickpart">
      <xsd:simpleType>
        <xsd:restriction base="dms:Text"/>
      </xsd:simpleType>
    </xsd:element>
    <xsd:element name="NLLDocumentTypeTaxHTField0" ma:index="23" ma:taxonomy="true" ma:internalName="NLLDocumentTypeTaxHTField0" ma:taxonomyFieldName="NLLDocumentType" ma:displayName="Dokumenttyp" ma:fieldId="{38578a5b-744a-40d6-84e1-ab48bc8b5a57}" ma:sspId="39d54842-4abd-4019-b0bf-19e71d696155" ma:termSetId="52dfd850-14dd-4e84-a867-57b1223f01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Exempt" ma:index="24" nillable="true" ma:displayName="Undanta från princip" ma:hidden="true" ma:internalName="_dlc_Exempt" ma:readOnly="true">
      <xsd:simpleType>
        <xsd:restriction base="dms:Unknown"/>
      </xsd:simpleType>
    </xsd:element>
    <xsd:element name="_dlc_ExpireDateSaved" ma:index="25" nillable="true" ma:displayName="Originalförfallodag" ma:hidden="true" ma:internalName="_dlc_ExpireDateSaved" ma:readOnly="true">
      <xsd:simpleType>
        <xsd:restriction base="dms:DateTime"/>
      </xsd:simpleType>
    </xsd:element>
    <xsd:element name="_dlc_ExpireDate" ma:index="26" nillable="true" ma:displayName="Förfallodatum" ma:description="" ma:hidden="true" ma:indexed="true" ma:internalName="_dlc_ExpireDate" ma:readOnly="true">
      <xsd:simpleType>
        <xsd:restriction base="dms:DateTime"/>
      </xsd:simpleType>
    </xsd:element>
    <xsd:element name="prdProcessTaxHTField0" ma:index="27" nillable="true" ma:taxonomy="true" ma:internalName="prdProcessTaxHTField0" ma:taxonomyFieldName="prdProcess" ma:displayName="Process" ma:fieldId="{7458416b-87c5-4f2a-97ed-9ee5dd1e516d}" ma:taxonomyMulti="true" ma:sspId="39d54842-4abd-4019-b0bf-19e71d696155" ma:termSetId="747d8a4a-b066-47e6-b826-8f1c93ac40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Version" ma:index="28" nillable="true" ma:displayName="Version" ma:internalName="NLLVersion" ma:readOnly="false">
      <xsd:simpleType>
        <xsd:restriction base="dms:Text"/>
      </xsd:simpleType>
    </xsd:element>
    <xsd:element name="NLLModifiedBy" ma:index="29" nillable="true" ma:displayName="Upprättad av" ma:hidden="true" ma:internalName="NLLModifiedBy">
      <xsd:simpleType>
        <xsd:restriction base="dms:Text"/>
      </xsd:simpleType>
    </xsd:element>
    <xsd:element name="NLLDocumentIDValue" ma:index="30" nillable="true" ma:displayName="Dokument-Id Värde" ma:hidden="true" ma:internalName="NLLDocumentIDValue">
      <xsd:simpleType>
        <xsd:restriction base="dms:Text"/>
      </xsd:simpleType>
    </xsd:element>
    <xsd:element name="NLLPublishingstatus" ma:index="31" nillable="true" ma:displayName="Publiceringsstatus" ma:internalName="NLLPublishingstatus" ma:readOnly="false">
      <xsd:simpleType>
        <xsd:restriction base="dms:Choice">
          <xsd:enumeration value="Ej Publicerad"/>
          <xsd:enumeration value="Publicerad"/>
          <xsd:enumeration value="Avpublicerad"/>
          <xsd:enumeration value="Revidering krävs"/>
          <xsd:enumeration value="Revidering pågår"/>
        </xsd:restriction>
      </xsd:simpleType>
    </xsd:element>
    <xsd:element name="NLLDiarienummer" ma:index="32" nillable="true" ma:displayName="Diarienummer" ma:description="" ma:internalName="NLLDiarienummer" ma:readOnly="false">
      <xsd:simpleType>
        <xsd:restriction base="dms:Text"/>
      </xsd:simpleType>
    </xsd:element>
    <xsd:element name="NLLPublishDate" ma:index="34" nillable="true" ma:displayName="Publiceringsdatum" ma:format="DateOnly" ma:hidden="true" ma:internalName="NLLPublishDate">
      <xsd:simpleType>
        <xsd:restriction base="dms:DateTime"/>
      </xsd:simpleType>
    </xsd:element>
    <xsd:element name="NLLInformationCollectionTaxHTField0" ma:index="35" nillable="true" ma:taxonomy="true" ma:internalName="NLLInformationCollectionTaxHTField0" ma:taxonomyFieldName="NLLInformationCollection" ma:displayName="Informationssamling" ma:fieldId="{5965f86f-d738-4017-88d8-24d6ef34a791}" ma:taxonomyMulti="true" ma:sspId="39d54842-4abd-4019-b0bf-19e71d696155" ma:termSetId="60e00f7a-77a4-4c71-b63e-bae2eb97b3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ProducerPlaceTaxHTField0" ma:index="37" nillable="true" ma:taxonomy="true" ma:internalName="NLLProducerPlaceTaxHTField0" ma:taxonomyFieldName="NLLProducerPlace" ma:displayName="Producentplats" ma:fieldId="{e174ebea-294d-44bc-9c09-0f97f1197811}" ma:sspId="39d54842-4abd-4019-b0bf-19e71d696155" ma:termSetId="45f1cc5b-3028-4a82-8c90-ecfb5e2e86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EstablishedBy" ma:index="38" ma:displayName="Upprättad av" ma:list="UserInfo" ma:SharePointGroup="0" ma:internalName="NLLEstablished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LLEstablishedByQuickpart" ma:index="39" nillable="true" ma:displayName="Upprättad av Quickpart" ma:hidden="true" ma:internalName="NLLEstablishedByQuickpart">
      <xsd:simpleType>
        <xsd:restriction base="dms:Text"/>
      </xsd:simpleType>
    </xsd:element>
    <xsd:element name="VersionComment" ma:index="40" nillable="true" ma:displayName="Versionskommentar" ma:hidden="true" ma:internalName="VersionComment" ma:readOnly="false">
      <xsd:simpleType>
        <xsd:restriction base="dms:Text"/>
      </xsd:simpleType>
    </xsd:element>
    <xsd:element name="NLLPublishDateQuickpart" ma:index="41" nillable="true" ma:displayName="Publiceringsdatum Quickpart" ma:hidden="true" ma:internalName="NLLPublishDateQuickpart">
      <xsd:simpleType>
        <xsd:restriction base="dms:Text"/>
      </xsd:simpleType>
    </xsd:element>
    <xsd:element name="NLLLockWorkflows" ma:index="42" nillable="true" ma:displayName="ArbetsflödeKörs" ma:default="0" ma:hidden="true" ma:internalName="NLLLockWorkflows">
      <xsd:simpleType>
        <xsd:restriction base="dms:Boolean"/>
      </xsd:simpleType>
    </xsd:element>
    <xsd:element name="NLLPublished" ma:index="43" nillable="true" ma:displayName="Publicerad" ma:hidden="true" ma:internalName="NLLPublishe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18ce9-5289-4a18-805d-4141408e948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Spara ID" ma:description="Behåll ID vid tillägg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NLL-Nyckelord" ma:fieldId="{23f27201-bee3-471e-b2e7-b64fd8b7ca38}" ma:taxonomyMulti="true" ma:sspId="39d54842-4abd-4019-b0bf-19e71d69615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ec489-f745-4ed5-9c00-958a11aea6df" elementFormDefault="qualified">
    <xsd:import namespace="http://schemas.microsoft.com/office/2006/documentManagement/types"/>
    <xsd:import namespace="http://schemas.microsoft.com/office/infopath/2007/PartnerControls"/>
    <xsd:element name="VIS_DocumentId" ma:index="12" nillable="true" ma:displayName="Producentplats ID" ma:hidden="true" ma:internalName="VIS_Document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Status" ma:index="16" nillable="true" ma:displayName="Dokumentstatus" ma:hidden="true" ma:internalName="Dokumentstatus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ISResponsible" ma:index="20" ma:displayName="Ansvarig" ma:list="UserInfo" ma:internalName="VISResponsible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EEB631-19F9-4FF6-B700-AC887A251A13}">
  <ds:schemaRefs>
    <ds:schemaRef ds:uri="68ff135a-2e68-4a91-be56-0b793456971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B88D8F-C536-4BF4-8961-9D497C3377D5}"/>
</file>

<file path=customXml/itemProps3.xml><?xml version="1.0" encoding="utf-8"?>
<ds:datastoreItem xmlns:ds="http://schemas.openxmlformats.org/officeDocument/2006/customXml" ds:itemID="{CBA7F569-8EDB-4E67-963F-10F94DCE7163}"/>
</file>

<file path=customXml/itemProps4.xml><?xml version="1.0" encoding="utf-8"?>
<ds:datastoreItem xmlns:ds="http://schemas.openxmlformats.org/officeDocument/2006/customXml" ds:itemID="{921879B2-8AB7-4F36-BDFA-718B27371CC6}"/>
</file>

<file path=customXml/itemProps5.xml><?xml version="1.0" encoding="utf-8"?>
<ds:datastoreItem xmlns:ds="http://schemas.openxmlformats.org/officeDocument/2006/customXml" ds:itemID="{471B7E3D-43E8-46BA-8BAA-43CB0C96145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468</Words>
  <Application>Microsoft Office PowerPoint</Application>
  <PresentationFormat>Bildspel på skärmen (16:9)</PresentationFormat>
  <Paragraphs>63</Paragraphs>
  <Slides>9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4" baseType="lpstr">
      <vt:lpstr>Arial</vt:lpstr>
      <vt:lpstr>Calibri</vt:lpstr>
      <vt:lpstr>Wingdings</vt:lpstr>
      <vt:lpstr>Region Norrbotten_vit</vt:lpstr>
      <vt:lpstr>Adobe Acrobat Document</vt:lpstr>
      <vt:lpstr>Förslag på vårdhygieniska frågor till diskussionsunderlag </vt:lpstr>
      <vt:lpstr>Del 1  Vårdhygien – introduktion vad och varför  </vt:lpstr>
      <vt:lpstr>Del 2  Hur sker smittspridning? </vt:lpstr>
      <vt:lpstr>Del 3  Basala hygienrutiner </vt:lpstr>
      <vt:lpstr>Del 4  Arbetskläder </vt:lpstr>
      <vt:lpstr> Del 5  Punktdesinfektion och städ </vt:lpstr>
      <vt:lpstr>Del 6  Desinfektion ”Spol och disk” </vt:lpstr>
      <vt:lpstr>Del 7  Ren rutin </vt:lpstr>
      <vt:lpstr>Lycka till!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Diskussionsunderlag till APT- Vårdhygieniska frågor</dc:title>
  <dc:creator/>
  <cp:keywords>apt; arbetsmaterial; vårdhygien</cp:keywords>
  <cp:lastModifiedBy>Viktoria Kristoffersson</cp:lastModifiedBy>
  <cp:revision>6</cp:revision>
  <cp:lastPrinted>2015-10-01T11:12:07Z</cp:lastPrinted>
  <dcterms:created xsi:type="dcterms:W3CDTF">2017-03-16T14:21:56Z</dcterms:created>
  <dcterms:modified xsi:type="dcterms:W3CDTF">2023-05-11T10:52:21Z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LLProducerPlace">
    <vt:lpwstr>11128;#Vårdhygien Vårdsäkerhetsenheten|ed857f27-1ed9-4a2d-8873-ca27fa1aacdd</vt:lpwstr>
  </property>
  <property fmtid="{D5CDD505-2E9C-101B-9397-08002B2CF9AE}" pid="3" name="TaxKeyword">
    <vt:lpwstr>11948;#|b6f23784-050b-40ed-9684-a0c12df99ce6;#4360;#|1d3cb43d-6487-4b30-8db0-5880246d7da4;#5289;#|a9c0709e-53cf-41d1-b4e0-b121e91f3dc5</vt:lpwstr>
  </property>
  <property fmtid="{D5CDD505-2E9C-101B-9397-08002B2CF9AE}" pid="4" name="CareActionCodeSurgical">
    <vt:lpwstr/>
  </property>
  <property fmtid="{D5CDD505-2E9C-101B-9397-08002B2CF9AE}" pid="5" name="NLLInformationCollection">
    <vt:lpwstr/>
  </property>
  <property fmtid="{D5CDD505-2E9C-101B-9397-08002B2CF9AE}" pid="6" name="NLLStakeholder">
    <vt:lpwstr>1687;#|2ac66d7d-7456-4491-b0c4-3e1d538f92db</vt:lpwstr>
  </property>
  <property fmtid="{D5CDD505-2E9C-101B-9397-08002B2CF9AE}" pid="7" name="PsychiatricCodeTaxHTField0">
    <vt:lpwstr/>
  </property>
  <property fmtid="{D5CDD505-2E9C-101B-9397-08002B2CF9AE}" pid="8" name="TLVCodeDiagnosisTaxHTField0">
    <vt:lpwstr/>
  </property>
  <property fmtid="{D5CDD505-2E9C-101B-9397-08002B2CF9AE}" pid="9" name="ContentTypeId">
    <vt:lpwstr>0x010100D7963E0E5B7A40E5AEA07389401D709F007B1238BBD93543428C20870054E92DBF0100907CEEA6569A954C976B7824CE75F91F</vt:lpwstr>
  </property>
  <property fmtid="{D5CDD505-2E9C-101B-9397-08002B2CF9AE}" pid="10" name="SpecialtyTaxHTField0">
    <vt:lpwstr/>
  </property>
  <property fmtid="{D5CDD505-2E9C-101B-9397-08002B2CF9AE}" pid="11" name="NLLMeetingType">
    <vt:lpwstr/>
  </property>
  <property fmtid="{D5CDD505-2E9C-101B-9397-08002B2CF9AE}" pid="12" name="CareActionCodeNonSurgical">
    <vt:lpwstr/>
  </property>
  <property fmtid="{D5CDD505-2E9C-101B-9397-08002B2CF9AE}" pid="13" name="CompulsoryActionTaxHTField0">
    <vt:lpwstr/>
  </property>
  <property fmtid="{D5CDD505-2E9C-101B-9397-08002B2CF9AE}" pid="14" name="NLLMtptCode">
    <vt:lpwstr/>
  </property>
  <property fmtid="{D5CDD505-2E9C-101B-9397-08002B2CF9AE}" pid="15" name="Specialty">
    <vt:lpwstr/>
  </property>
  <property fmtid="{D5CDD505-2E9C-101B-9397-08002B2CF9AE}" pid="16" name="ICD10Code">
    <vt:lpwstr/>
  </property>
  <property fmtid="{D5CDD505-2E9C-101B-9397-08002B2CF9AE}" pid="17" name="AnalysisNameTaxHTField0">
    <vt:lpwstr/>
  </property>
  <property fmtid="{D5CDD505-2E9C-101B-9397-08002B2CF9AE}" pid="18" name="NLLMeetingTypeTaxHTField0">
    <vt:lpwstr/>
  </property>
  <property fmtid="{D5CDD505-2E9C-101B-9397-08002B2CF9AE}" pid="19" name="CareActionCodeSurgicalTaxHTField0">
    <vt:lpwstr/>
  </property>
  <property fmtid="{D5CDD505-2E9C-101B-9397-08002B2CF9AE}" pid="20" name="PharmaceuticalCodeTaxHTField0">
    <vt:lpwstr/>
  </property>
  <property fmtid="{D5CDD505-2E9C-101B-9397-08002B2CF9AE}" pid="21" name="NLLDecisionLevelManagedTaxHTField0">
    <vt:lpwstr/>
  </property>
  <property fmtid="{D5CDD505-2E9C-101B-9397-08002B2CF9AE}" pid="22" name="NLLDecisionLevelManaged">
    <vt:lpwstr/>
  </property>
  <property fmtid="{D5CDD505-2E9C-101B-9397-08002B2CF9AE}" pid="23" name="ICD10CodeTaxHTField0">
    <vt:lpwstr/>
  </property>
  <property fmtid="{D5CDD505-2E9C-101B-9397-08002B2CF9AE}" pid="24" name="CompulsoryAction">
    <vt:lpwstr/>
  </property>
  <property fmtid="{D5CDD505-2E9C-101B-9397-08002B2CF9AE}" pid="25" name="RadiologicalCode">
    <vt:lpwstr/>
  </property>
  <property fmtid="{D5CDD505-2E9C-101B-9397-08002B2CF9AE}" pid="26" name="TLVCodeAction">
    <vt:lpwstr/>
  </property>
  <property fmtid="{D5CDD505-2E9C-101B-9397-08002B2CF9AE}" pid="27" name="prdProcess">
    <vt:lpwstr>9905;#Vårdhygien|e41f11ce-04fc-4262-90fc-8bf38d85327e</vt:lpwstr>
  </property>
  <property fmtid="{D5CDD505-2E9C-101B-9397-08002B2CF9AE}" pid="28" name="References">
    <vt:lpwstr/>
  </property>
  <property fmtid="{D5CDD505-2E9C-101B-9397-08002B2CF9AE}" pid="29" name="TLVCodeDiagnosis">
    <vt:lpwstr/>
  </property>
  <property fmtid="{D5CDD505-2E9C-101B-9397-08002B2CF9AE}" pid="30" name="PharmaceuticalCode">
    <vt:lpwstr/>
  </property>
  <property fmtid="{D5CDD505-2E9C-101B-9397-08002B2CF9AE}" pid="31" name="ReferencesTaxHTField0">
    <vt:lpwstr/>
  </property>
  <property fmtid="{D5CDD505-2E9C-101B-9397-08002B2CF9AE}" pid="32" name="TLVCodeActionTaxHTField0">
    <vt:lpwstr/>
  </property>
  <property fmtid="{D5CDD505-2E9C-101B-9397-08002B2CF9AE}" pid="33" name="NLLProjectTypeTaxHTField0">
    <vt:lpwstr/>
  </property>
  <property fmtid="{D5CDD505-2E9C-101B-9397-08002B2CF9AE}" pid="34" name="PsychiatricCode">
    <vt:lpwstr/>
  </property>
  <property fmtid="{D5CDD505-2E9C-101B-9397-08002B2CF9AE}" pid="35" name="RadiologicalCodeTaxHTField0">
    <vt:lpwstr/>
  </property>
  <property fmtid="{D5CDD505-2E9C-101B-9397-08002B2CF9AE}" pid="36" name="NLLDocumentType">
    <vt:lpwstr>1021;#Presentation|981e6eac-a633-4de2-91a2-d5e48e1c0d00</vt:lpwstr>
  </property>
  <property fmtid="{D5CDD505-2E9C-101B-9397-08002B2CF9AE}" pid="37" name="NLLProjectType">
    <vt:lpwstr/>
  </property>
  <property fmtid="{D5CDD505-2E9C-101B-9397-08002B2CF9AE}" pid="38" name="AnalysisName">
    <vt:lpwstr/>
  </property>
  <property fmtid="{D5CDD505-2E9C-101B-9397-08002B2CF9AE}" pid="39" name="NLLMtptCodeTaxHTField0">
    <vt:lpwstr/>
  </property>
  <property fmtid="{D5CDD505-2E9C-101B-9397-08002B2CF9AE}" pid="40" name="CareActionCodeNonSurgicalTaxHTField0">
    <vt:lpwstr/>
  </property>
  <property fmtid="{D5CDD505-2E9C-101B-9397-08002B2CF9AE}" pid="41" name="NLLApprovedByQuickPart">
    <vt:lpwstr/>
  </property>
  <property fmtid="{D5CDD505-2E9C-101B-9397-08002B2CF9AE}" pid="42" name="NLLProjectDescription">
    <vt:lpwstr/>
  </property>
  <property fmtid="{D5CDD505-2E9C-101B-9397-08002B2CF9AE}" pid="43" name="NPUCode">
    <vt:lpwstr/>
  </property>
  <property fmtid="{D5CDD505-2E9C-101B-9397-08002B2CF9AE}" pid="44" name="NLLClosureDate">
    <vt:lpwstr/>
  </property>
  <property fmtid="{D5CDD505-2E9C-101B-9397-08002B2CF9AE}" pid="45" name="NLLProducerplaceID">
    <vt:lpwstr/>
  </property>
  <property fmtid="{D5CDD505-2E9C-101B-9397-08002B2CF9AE}" pid="46" name="NLLPublishedTemplate">
    <vt:lpwstr/>
  </property>
  <property fmtid="{D5CDD505-2E9C-101B-9397-08002B2CF9AE}" pid="47" name="NLLWFComment">
    <vt:lpwstr/>
  </property>
  <property fmtid="{D5CDD505-2E9C-101B-9397-08002B2CF9AE}" pid="48" name="NLLPTCName">
    <vt:lpwstr/>
  </property>
  <property fmtid="{D5CDD505-2E9C-101B-9397-08002B2CF9AE}" pid="49" name="NLLProjectUrl">
    <vt:lpwstr/>
  </property>
  <property fmtid="{D5CDD505-2E9C-101B-9397-08002B2CF9AE}" pid="50" name="NLLProjectStatus">
    <vt:lpwstr/>
  </property>
  <property fmtid="{D5CDD505-2E9C-101B-9397-08002B2CF9AE}" pid="51" name="NLLSteeringGroup">
    <vt:lpwstr/>
  </property>
  <property fmtid="{D5CDD505-2E9C-101B-9397-08002B2CF9AE}" pid="52" name="NLLTemplateStatus">
    <vt:lpwstr/>
  </property>
  <property fmtid="{D5CDD505-2E9C-101B-9397-08002B2CF9AE}" pid="53" name="NLLProjectLeader">
    <vt:lpwstr/>
  </property>
  <property fmtid="{D5CDD505-2E9C-101B-9397-08002B2CF9AE}" pid="55" name="NLLDefaultTemplate">
    <vt:lpwstr/>
  </property>
  <property fmtid="{D5CDD505-2E9C-101B-9397-08002B2CF9AE}" pid="56" name="NLLApprovedBy">
    <vt:lpwstr/>
  </property>
  <property fmtid="{D5CDD505-2E9C-101B-9397-08002B2CF9AE}" pid="57" name="NLLProjectVisitor">
    <vt:lpwstr/>
  </property>
  <property fmtid="{D5CDD505-2E9C-101B-9397-08002B2CF9AE}" pid="58" name="NLLProjectDivisionTaxHTField0">
    <vt:lpwstr/>
  </property>
  <property fmtid="{D5CDD505-2E9C-101B-9397-08002B2CF9AE}" pid="59" name="NLLProjectOwner">
    <vt:lpwstr/>
  </property>
  <property fmtid="{D5CDD505-2E9C-101B-9397-08002B2CF9AE}" pid="60" name="NPUCodeTaxHTField0">
    <vt:lpwstr/>
  </property>
  <property fmtid="{D5CDD505-2E9C-101B-9397-08002B2CF9AE}" pid="61" name="NLLTemplateFolderDescription">
    <vt:lpwstr/>
  </property>
  <property fmtid="{D5CDD505-2E9C-101B-9397-08002B2CF9AE}" pid="62" name="NLLProjectOrderStatus">
    <vt:lpwstr/>
  </property>
  <property fmtid="{D5CDD505-2E9C-101B-9397-08002B2CF9AE}" pid="63" name="NLLReferenceGroup">
    <vt:lpwstr/>
  </property>
  <property fmtid="{D5CDD505-2E9C-101B-9397-08002B2CF9AE}" pid="64" name="NLLInitiationDate">
    <vt:lpwstr/>
  </property>
  <property fmtid="{D5CDD505-2E9C-101B-9397-08002B2CF9AE}" pid="66" name="NLLProjectNr">
    <vt:lpwstr/>
  </property>
  <property fmtid="{D5CDD505-2E9C-101B-9397-08002B2CF9AE}" pid="67" name="NLLWindingUpDate">
    <vt:lpwstr/>
  </property>
  <property fmtid="{D5CDD505-2E9C-101B-9397-08002B2CF9AE}" pid="68" name="NLLPTCProcessTeam">
    <vt:lpwstr/>
  </property>
  <property fmtid="{D5CDD505-2E9C-101B-9397-08002B2CF9AE}" pid="69" name="NLLImplementationDate">
    <vt:lpwstr/>
  </property>
  <property fmtid="{D5CDD505-2E9C-101B-9397-08002B2CF9AE}" pid="70" name="NLLProjectDivision">
    <vt:lpwstr/>
  </property>
  <property fmtid="{D5CDD505-2E9C-101B-9397-08002B2CF9AE}" pid="71" name="NLLLatestProjectTrackingDate">
    <vt:lpwstr/>
  </property>
  <property fmtid="{D5CDD505-2E9C-101B-9397-08002B2CF9AE}" pid="72" name="NLLProjectTypeText">
    <vt:lpwstr/>
  </property>
  <property fmtid="{D5CDD505-2E9C-101B-9397-08002B2CF9AE}" pid="73" name="NLLEstablishingDate">
    <vt:lpwstr/>
  </property>
  <property fmtid="{D5CDD505-2E9C-101B-9397-08002B2CF9AE}" pid="74" name="NLLProjectMember">
    <vt:lpwstr/>
  </property>
  <property fmtid="{D5CDD505-2E9C-101B-9397-08002B2CF9AE}" pid="75" name="NLLProcessTeamLookup">
    <vt:lpwstr/>
  </property>
  <property fmtid="{D5CDD505-2E9C-101B-9397-08002B2CF9AE}" pid="76" name="TaxCatchAll">
    <vt:lpwstr>11128;#;#5289;#;#9905;#;#1687;#;#4360;#;#11948;#;#1021;#</vt:lpwstr>
  </property>
  <property fmtid="{D5CDD505-2E9C-101B-9397-08002B2CF9AE}" pid="77" name="NLLProjectLeaderDiv">
    <vt:lpwstr/>
  </property>
  <property fmtid="{D5CDD505-2E9C-101B-9397-08002B2CF9AE}" pid="78" name="NLLProjectName">
    <vt:lpwstr/>
  </property>
  <property fmtid="{D5CDD505-2E9C-101B-9397-08002B2CF9AE}" pid="79" name="_dlc_policyId">
    <vt:lpwstr>0x010100D7963E0E5B7A40E5AEA07389401D709F007B1238BBD93543428C20870054E92DBF|1214505165</vt:lpwstr>
  </property>
  <property fmtid="{D5CDD505-2E9C-101B-9397-08002B2CF9AE}" pid="80" name="ItemRetentionFormula">
    <vt:lpwstr>&lt;formula id="Microsoft.Office.RecordsManagement.PolicyFeatures.Expiration.Formula.BuiltIn"&gt;&lt;number&gt;1&lt;/number&gt;&lt;property&gt;NLLThinningTime&lt;/property&gt;&lt;propertyid&gt;2793489f-7251-475b-a975-480031914936&lt;/propertyid&gt;&lt;period&gt;months&lt;/period&gt;&lt;/formula&gt;</vt:lpwstr>
  </property>
  <property fmtid="{D5CDD505-2E9C-101B-9397-08002B2CF9AE}" pid="81" name="_dlc_DocIdItemGuid">
    <vt:lpwstr>c1b2ae5e-23c8-40c0-a51e-75d164c3a234</vt:lpwstr>
  </property>
  <property fmtid="{D5CDD505-2E9C-101B-9397-08002B2CF9AE}" pid="83" name="_dlc_ItemStageId">
    <vt:lpwstr/>
  </property>
  <property fmtid="{D5CDD505-2E9C-101B-9397-08002B2CF9AE}" pid="86" name="_dlc_ExpireDate">
    <vt:filetime>2026-06-11T10:53:41Z</vt:filetime>
  </property>
  <property fmtid="{D5CDD505-2E9C-101B-9397-08002B2CF9AE}" pid="88" name="Order">
    <vt:r8>2560900</vt:r8>
  </property>
  <property fmtid="{D5CDD505-2E9C-101B-9397-08002B2CF9AE}" pid="89" name="xd_ProgID">
    <vt:lpwstr/>
  </property>
  <property fmtid="{D5CDD505-2E9C-101B-9397-08002B2CF9AE}" pid="90" name="_SourceUrl">
    <vt:lpwstr/>
  </property>
  <property fmtid="{D5CDD505-2E9C-101B-9397-08002B2CF9AE}" pid="91" name="_SharedFileIndex">
    <vt:lpwstr/>
  </property>
  <property fmtid="{D5CDD505-2E9C-101B-9397-08002B2CF9AE}" pid="92" name="TemplateUrl">
    <vt:lpwstr/>
  </property>
  <property fmtid="{D5CDD505-2E9C-101B-9397-08002B2CF9AE}" pid="94" name="NLLDecisionLevelGoverning">
    <vt:lpwstr/>
  </property>
  <property fmtid="{D5CDD505-2E9C-101B-9397-08002B2CF9AE}" pid="95" name="NLLFactOwner">
    <vt:lpwstr/>
  </property>
  <property fmtid="{D5CDD505-2E9C-101B-9397-08002B2CF9AE}" pid="96" name="NLLFactOwnerText">
    <vt:lpwstr/>
  </property>
  <property fmtid="{D5CDD505-2E9C-101B-9397-08002B2CF9AE}" pid="97" name="xd_Signature">
    <vt:bool>false</vt:bool>
  </property>
  <property fmtid="{D5CDD505-2E9C-101B-9397-08002B2CF9AE}" pid="98" name="NLLDecisionLevel">
    <vt:lpwstr/>
  </property>
  <property fmtid="{D5CDD505-2E9C-101B-9397-08002B2CF9AE}" pid="99" name="NLLPTCProcessLeader">
    <vt:lpwstr/>
  </property>
  <property fmtid="{D5CDD505-2E9C-101B-9397-08002B2CF9AE}" pid="101" name="NLLPTCVISEditor">
    <vt:lpwstr/>
  </property>
</Properties>
</file>